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2" r:id="rId2"/>
    <p:sldId id="328" r:id="rId3"/>
    <p:sldId id="325" r:id="rId4"/>
    <p:sldId id="329" r:id="rId5"/>
    <p:sldId id="320" r:id="rId6"/>
    <p:sldId id="317" r:id="rId7"/>
    <p:sldId id="318" r:id="rId8"/>
    <p:sldId id="321" r:id="rId9"/>
    <p:sldId id="324" r:id="rId10"/>
    <p:sldId id="326" r:id="rId11"/>
    <p:sldId id="256" r:id="rId12"/>
    <p:sldId id="257" r:id="rId13"/>
    <p:sldId id="294" r:id="rId14"/>
    <p:sldId id="258" r:id="rId15"/>
    <p:sldId id="291" r:id="rId16"/>
    <p:sldId id="260" r:id="rId17"/>
    <p:sldId id="293" r:id="rId18"/>
    <p:sldId id="306" r:id="rId19"/>
    <p:sldId id="292" r:id="rId20"/>
    <p:sldId id="263" r:id="rId21"/>
    <p:sldId id="264" r:id="rId22"/>
    <p:sldId id="295" r:id="rId23"/>
    <p:sldId id="296" r:id="rId24"/>
    <p:sldId id="297" r:id="rId25"/>
    <p:sldId id="298" r:id="rId26"/>
    <p:sldId id="299" r:id="rId27"/>
    <p:sldId id="300" r:id="rId28"/>
    <p:sldId id="269" r:id="rId29"/>
    <p:sldId id="307" r:id="rId30"/>
    <p:sldId id="308" r:id="rId31"/>
    <p:sldId id="271" r:id="rId32"/>
    <p:sldId id="302" r:id="rId33"/>
    <p:sldId id="301" r:id="rId34"/>
    <p:sldId id="303" r:id="rId35"/>
    <p:sldId id="309" r:id="rId36"/>
    <p:sldId id="274" r:id="rId37"/>
    <p:sldId id="304" r:id="rId38"/>
    <p:sldId id="275" r:id="rId39"/>
    <p:sldId id="276" r:id="rId40"/>
    <p:sldId id="277" r:id="rId41"/>
    <p:sldId id="278" r:id="rId42"/>
    <p:sldId id="279" r:id="rId43"/>
    <p:sldId id="280" r:id="rId44"/>
    <p:sldId id="281" r:id="rId45"/>
    <p:sldId id="282" r:id="rId46"/>
    <p:sldId id="283" r:id="rId47"/>
    <p:sldId id="284" r:id="rId48"/>
    <p:sldId id="286" r:id="rId49"/>
    <p:sldId id="285" r:id="rId50"/>
    <p:sldId id="310" r:id="rId51"/>
    <p:sldId id="311" r:id="rId52"/>
    <p:sldId id="312" r:id="rId53"/>
    <p:sldId id="313" r:id="rId54"/>
    <p:sldId id="314" r:id="rId55"/>
    <p:sldId id="288" r:id="rId56"/>
    <p:sldId id="315" r:id="rId57"/>
    <p:sldId id="289" r:id="rId58"/>
    <p:sldId id="316" r:id="rId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C0687C-EB78-4766-B389-2ED70E3ACC6C}" v="1022" dt="2022-05-02T00:21:56.9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660"/>
  </p:normalViewPr>
  <p:slideViewPr>
    <p:cSldViewPr snapToGrid="0">
      <p:cViewPr>
        <p:scale>
          <a:sx n="100" d="100"/>
          <a:sy n="100" d="100"/>
        </p:scale>
        <p:origin x="1152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FB9E65-E6EA-4824-9AF6-6C4DDA43D8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2C54057-5FAB-41FB-9E67-CBF7B9C30B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04FFE0-2BB4-4EE9-B370-5946FE00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D7483-9918-45BE-A65B-51A370879ECD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EB2F56-6518-4850-B39C-F50DD0605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2ED089-FDEB-4140-99E3-00A5BE063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C56FA-8876-4F56-8542-C0C81BD7A1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79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D9216F-B1A0-481F-A4DE-2E850D823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A906E2-32B4-4D5C-B4CA-03856ED1E5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EB407A-BDD9-4F27-B40B-39AE2B2A4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D7483-9918-45BE-A65B-51A370879ECD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C4F8E3-231C-4052-85BB-0AFEB88FF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43538A-AA24-40E7-B0BC-A2CB8EC0D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C56FA-8876-4F56-8542-C0C81BD7A1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077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D651F80-21C8-4656-B2CD-7A92FBBBE7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BABD31-5AF8-4516-9DAC-CD984887D2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C7295A-FC57-4E23-BFE2-14C3B974D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D7483-9918-45BE-A65B-51A370879ECD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2AD528-F169-4033-A23B-022C107DE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80FA7-21E8-4475-A611-BFF383519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C56FA-8876-4F56-8542-C0C81BD7A1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631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E7E8C7-7316-4EF5-8E41-02B091073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8A77ED-6677-4BF5-AF08-3981BF4B0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3A4476-BA0B-4F27-9D98-BF7B4053C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D7483-9918-45BE-A65B-51A370879ECD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E3235B-B903-41D0-91C7-BCE54F151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C28C43-47BC-45E5-834D-F82911D77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C56FA-8876-4F56-8542-C0C81BD7A1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977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8F3AD-6814-406A-9530-BC8EA5BF0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49939A-2234-4A1F-97B0-BC1FAD7588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3EB298-8ECC-47F4-B48D-3BF1048C0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D7483-9918-45BE-A65B-51A370879ECD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6FE612-4DFD-4E7A-B0F5-07ACAAE09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401E29-6FCC-4778-8844-B73FB4865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C56FA-8876-4F56-8542-C0C81BD7A1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1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ABD274-8F0B-487D-8202-1B5BC1887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339B67-128F-463E-B708-ECD3981381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471FE6-08BB-4BD3-8777-A63DBCA74C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010995-A4E5-4C16-91C0-F6EC084CC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D7483-9918-45BE-A65B-51A370879ECD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C2E5F8-A484-4533-AFAE-65FFF3F58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071A03-A686-481B-B66E-EC9E0E38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C56FA-8876-4F56-8542-C0C81BD7A1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904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4FB6F-AF83-47AB-93A6-CEA1383BD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C406D8-EDA2-489C-BEFF-E7F0713C2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0A7ECA-E21E-4A04-BE82-4CCB94C79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16B41B0-91D7-4D2E-B7FD-F562F921B9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6E8C3FD-355F-41F5-A4A8-686C0D9CD3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8A99728-8557-45BB-A716-55C3BCFB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D7483-9918-45BE-A65B-51A370879ECD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2FC76B-9573-41C6-B58E-ED8F5FB57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B0ED51C-8E22-4649-A262-2CF368ED1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C56FA-8876-4F56-8542-C0C81BD7A1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783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25551B-D793-4ADC-8113-7E151F0E0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72A6C6A-D6F7-4F33-9B76-FE696AF9C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D7483-9918-45BE-A65B-51A370879ECD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40712D2-F296-4FB6-ACCD-CC394A4CC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C2C924-F787-4DC4-9D7B-E61613865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C56FA-8876-4F56-8542-C0C81BD7A1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459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2145885-7696-4DFB-B7AC-FE839DED6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D7483-9918-45BE-A65B-51A370879ECD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12DFC35-2344-415B-808E-692B16BC0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A119E4-3579-4815-A21F-6844D8993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C56FA-8876-4F56-8542-C0C81BD7A1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332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E39B3E-1A3A-477C-BA69-14F2995E8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187B6E-2455-46DD-942D-5BD1AAF68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F7472F8-FEDA-4252-A15C-56DE7B9BE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52C9F2-940B-433C-8177-33668AD5C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D7483-9918-45BE-A65B-51A370879ECD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CB41B9-6E20-49D4-9526-7E6A6D16F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BBA8EF-D60A-4E0C-8296-69132DCA3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C56FA-8876-4F56-8542-C0C81BD7A1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141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A0022F-4B50-4878-A3B5-1EEA3E4C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33E87E2-25BF-40DF-988D-AB9E6DD1C3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BE5C2B-F657-4085-A3B5-DFB557A0F3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A6F684-913D-481B-A029-7DD87A3A7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D7483-9918-45BE-A65B-51A370879ECD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6F7BBE-B9FC-4FB3-8A82-E7B37259E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CEE700-158C-405F-9514-052B90367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C56FA-8876-4F56-8542-C0C81BD7A1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3867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E3C5D6-7F8E-4672-BE70-746DFD782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07A637-329F-4AFD-83C3-75AEF44CF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6A00C5-07F1-4593-BA90-F0BB3C07B5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8EBD7483-9918-45BE-A65B-51A370879ECD}" type="datetimeFigureOut">
              <a:rPr lang="ko-KR" altLang="en-US" smtClean="0"/>
              <a:pPr/>
              <a:t>2022-05-02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AE2B43-7D65-4660-82F6-868DBDAB44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600824-5C2C-4F9F-B2B8-A5E958C44D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867C56FA-8876-4F56-8542-C0C81BD7A1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371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1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8AC8950D-0A74-4FCF-A923-22C535AD6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33501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sz="5400" dirty="0"/>
              <a:t>소프트웨어 공학 프로젝트 </a:t>
            </a:r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0D91BFC6-30A2-414A-B56D-F4EA782071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40644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en-US" dirty="0"/>
              <a:t>과제 </a:t>
            </a:r>
            <a:r>
              <a:rPr lang="en-US" altLang="ko-KR" dirty="0"/>
              <a:t>1 : Requirement Capturing </a:t>
            </a:r>
          </a:p>
          <a:p>
            <a:r>
              <a:rPr lang="ko-KR" altLang="en-US" dirty="0"/>
              <a:t>보고서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97E4CA-DD79-40A1-A00C-36C9FD9CB2EB}"/>
              </a:ext>
            </a:extLst>
          </p:cNvPr>
          <p:cNvSpPr txBox="1"/>
          <p:nvPr/>
        </p:nvSpPr>
        <p:spPr>
          <a:xfrm>
            <a:off x="6231534" y="4796406"/>
            <a:ext cx="48823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26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조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r"/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r"/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B811075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박현지</a:t>
            </a: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r"/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B811191 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채예린</a:t>
            </a:r>
          </a:p>
        </p:txBody>
      </p:sp>
    </p:spTree>
    <p:extLst>
      <p:ext uri="{BB962C8B-B14F-4D97-AF65-F5344CB8AC3E}">
        <p14:creationId xmlns:p14="http://schemas.microsoft.com/office/powerpoint/2010/main" val="2753501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2F3C3E02-DFDC-423A-8008-B60B49986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4) UI screen design &amp; Use case descriptions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FA246B-5227-4663-A68C-CE40EECF3126}"/>
              </a:ext>
            </a:extLst>
          </p:cNvPr>
          <p:cNvSpPr txBox="1"/>
          <p:nvPr/>
        </p:nvSpPr>
        <p:spPr>
          <a:xfrm>
            <a:off x="941912" y="2042815"/>
            <a:ext cx="10085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Use case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별로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descriptions (step by step breakdown)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과 그에 해당하는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UI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screen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들을 첨부함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9139652-59DA-49FD-BFC1-5C5B771D8D49}"/>
              </a:ext>
            </a:extLst>
          </p:cNvPr>
          <p:cNvGrpSpPr/>
          <p:nvPr/>
        </p:nvGrpSpPr>
        <p:grpSpPr>
          <a:xfrm>
            <a:off x="941912" y="3701469"/>
            <a:ext cx="9765437" cy="488595"/>
            <a:chOff x="710213" y="1964813"/>
            <a:chExt cx="9765437" cy="48859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1FCCBF-6F59-460C-A586-B40681816AC5}"/>
                </a:ext>
              </a:extLst>
            </p:cNvPr>
            <p:cNvSpPr txBox="1"/>
            <p:nvPr/>
          </p:nvSpPr>
          <p:spPr>
            <a:xfrm>
              <a:off x="710213" y="2024445"/>
              <a:ext cx="97654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User</a:t>
              </a:r>
              <a:r>
                <a:rPr lang="ko-KR" altLang="en-US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가 화면을 클릭하는 경우는            아이콘으로 표현함</a:t>
              </a:r>
              <a:endPara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pic>
          <p:nvPicPr>
            <p:cNvPr id="28674" name="Picture 2" descr="마우스 커서 아이콘입니다. 포인터 기호입니다. 로열티 무료 사진, 그림, 이미지 그리고 스톡포토그래피. Image 45812609.">
              <a:extLst>
                <a:ext uri="{FF2B5EF4-FFF2-40B4-BE49-F238E27FC236}">
                  <a16:creationId xmlns:a16="http://schemas.microsoft.com/office/drawing/2014/main" id="{AB52C449-3313-4EBF-B593-7A8E4BCB0E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7222" y="1964813"/>
              <a:ext cx="488595" cy="488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EBAAEE7-B529-43CA-93D9-F5765069834C}"/>
              </a:ext>
            </a:extLst>
          </p:cNvPr>
          <p:cNvSpPr txBox="1"/>
          <p:nvPr/>
        </p:nvSpPr>
        <p:spPr>
          <a:xfrm>
            <a:off x="942467" y="2912233"/>
            <a:ext cx="9765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UI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screen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순서는 상에서 하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좌에서 우로 진행됨</a:t>
            </a:r>
          </a:p>
        </p:txBody>
      </p:sp>
    </p:spTree>
    <p:extLst>
      <p:ext uri="{BB962C8B-B14F-4D97-AF65-F5344CB8AC3E}">
        <p14:creationId xmlns:p14="http://schemas.microsoft.com/office/powerpoint/2010/main" val="3478335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9FA0915-DC3A-4AA4-A8B0-F4E906165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59" y="0"/>
            <a:ext cx="10372725" cy="904875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Description 1. </a:t>
            </a:r>
            <a:r>
              <a:rPr lang="ko-KR" altLang="en-US" sz="2000" dirty="0"/>
              <a:t>회원가입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905D0F9-A0FA-49B8-86A8-6C1ACC979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01" y="776288"/>
            <a:ext cx="10117597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92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AC349137-E206-4143-BD9F-1FF22B8DF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86" y="802239"/>
            <a:ext cx="4694400" cy="288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FF1E9FD2-137E-44B8-A982-F914BFEC8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515" y="802239"/>
            <a:ext cx="4694401" cy="288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5" name="그림 24" descr="테이블이(가) 표시된 사진&#10;&#10;자동 생성된 설명">
            <a:extLst>
              <a:ext uri="{FF2B5EF4-FFF2-40B4-BE49-F238E27FC236}">
                <a16:creationId xmlns:a16="http://schemas.microsoft.com/office/drawing/2014/main" id="{7A8D5C59-8F3C-4C85-AE7D-9FC74F9ADE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421" y="3843433"/>
            <a:ext cx="4694401" cy="288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3" name="그림 42" descr="테이블이(가) 표시된 사진&#10;&#10;자동 생성된 설명">
            <a:extLst>
              <a:ext uri="{FF2B5EF4-FFF2-40B4-BE49-F238E27FC236}">
                <a16:creationId xmlns:a16="http://schemas.microsoft.com/office/drawing/2014/main" id="{82671C97-B1A2-4D53-8CA9-D67346E17A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890" y="3843433"/>
            <a:ext cx="4694401" cy="288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8" name="제목 4">
            <a:extLst>
              <a:ext uri="{FF2B5EF4-FFF2-40B4-BE49-F238E27FC236}">
                <a16:creationId xmlns:a16="http://schemas.microsoft.com/office/drawing/2014/main" id="{764A704B-2575-47DB-A9B6-3507CDD6D587}"/>
              </a:ext>
            </a:extLst>
          </p:cNvPr>
          <p:cNvSpPr txBox="1">
            <a:spLocks/>
          </p:cNvSpPr>
          <p:nvPr/>
        </p:nvSpPr>
        <p:spPr>
          <a:xfrm>
            <a:off x="139959" y="0"/>
            <a:ext cx="1037272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UI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1-1 Basic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Course :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접속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-&gt; ID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작성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  <a:sym typeface="Wingdings" panose="05000000000000000000" pitchFamily="2" charset="2"/>
              </a:rPr>
              <a:t>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ID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중복 확인 완료</a:t>
            </a:r>
          </a:p>
        </p:txBody>
      </p:sp>
    </p:spTree>
    <p:extLst>
      <p:ext uri="{BB962C8B-B14F-4D97-AF65-F5344CB8AC3E}">
        <p14:creationId xmlns:p14="http://schemas.microsoft.com/office/powerpoint/2010/main" val="331917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4">
            <a:extLst>
              <a:ext uri="{FF2B5EF4-FFF2-40B4-BE49-F238E27FC236}">
                <a16:creationId xmlns:a16="http://schemas.microsoft.com/office/drawing/2014/main" id="{764A704B-2575-47DB-A9B6-3507CDD6D587}"/>
              </a:ext>
            </a:extLst>
          </p:cNvPr>
          <p:cNvSpPr txBox="1">
            <a:spLocks/>
          </p:cNvSpPr>
          <p:nvPr/>
        </p:nvSpPr>
        <p:spPr>
          <a:xfrm>
            <a:off x="139959" y="0"/>
            <a:ext cx="1037272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UI 1-1 Basic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Course :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회원가입 성공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양식 모두 작성 완료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패스워드 확인 완료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endParaRPr lang="ko-KR" altLang="en-US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2" name="그림 51" descr="테이블이(가) 표시된 사진&#10;&#10;자동 생성된 설명">
            <a:extLst>
              <a:ext uri="{FF2B5EF4-FFF2-40B4-BE49-F238E27FC236}">
                <a16:creationId xmlns:a16="http://schemas.microsoft.com/office/drawing/2014/main" id="{907952E5-C2EA-4370-9ABF-F36EF8B71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59" y="699601"/>
            <a:ext cx="4694400" cy="288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5BF844B0-9A56-4B2B-9781-17B79F9BD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551" y="699601"/>
            <a:ext cx="4694401" cy="288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3C26B77-F857-4872-8EF2-088984274C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875" y="3766214"/>
            <a:ext cx="4694400" cy="288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49268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3E42BA99-E0A1-4847-BB94-385349C3D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59" y="1537522"/>
            <a:ext cx="5868000" cy="360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4" name="제목 4">
            <a:extLst>
              <a:ext uri="{FF2B5EF4-FFF2-40B4-BE49-F238E27FC236}">
                <a16:creationId xmlns:a16="http://schemas.microsoft.com/office/drawing/2014/main" id="{A815B630-B89C-4DF0-A2BA-019AFC97555D}"/>
              </a:ext>
            </a:extLst>
          </p:cNvPr>
          <p:cNvSpPr txBox="1">
            <a:spLocks/>
          </p:cNvSpPr>
          <p:nvPr/>
        </p:nvSpPr>
        <p:spPr>
          <a:xfrm>
            <a:off x="139959" y="0"/>
            <a:ext cx="1037272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UI 1-2 Alternative Course 1 :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중복 확인 실패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ID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가 존재하는 경우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) </a:t>
            </a:r>
            <a:endParaRPr lang="ko-KR" altLang="en-US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F293EE6-1ADB-49F1-A57E-52DFA73AC1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37522"/>
            <a:ext cx="5868000" cy="360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83467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4">
            <a:extLst>
              <a:ext uri="{FF2B5EF4-FFF2-40B4-BE49-F238E27FC236}">
                <a16:creationId xmlns:a16="http://schemas.microsoft.com/office/drawing/2014/main" id="{A815B630-B89C-4DF0-A2BA-019AFC97555D}"/>
              </a:ext>
            </a:extLst>
          </p:cNvPr>
          <p:cNvSpPr txBox="1">
            <a:spLocks/>
          </p:cNvSpPr>
          <p:nvPr/>
        </p:nvSpPr>
        <p:spPr>
          <a:xfrm>
            <a:off x="139959" y="0"/>
            <a:ext cx="1037272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UI 1-2 Alternative Course 2, 3 :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회원가입 실패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정보 작성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X /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패스워드 불일치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ko-KR" altLang="en-US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15C49D14-229E-4923-A391-49000AE45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59" y="1629000"/>
            <a:ext cx="5868000" cy="360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1A7BC9E-D04E-4077-9FFD-0C08FFE4C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29000"/>
            <a:ext cx="5868000" cy="360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571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>
            <a:extLst>
              <a:ext uri="{FF2B5EF4-FFF2-40B4-BE49-F238E27FC236}">
                <a16:creationId xmlns:a16="http://schemas.microsoft.com/office/drawing/2014/main" id="{EA3BCA96-A110-4B88-AFE4-B8C1BC413316}"/>
              </a:ext>
            </a:extLst>
          </p:cNvPr>
          <p:cNvSpPr txBox="1">
            <a:spLocks/>
          </p:cNvSpPr>
          <p:nvPr/>
        </p:nvSpPr>
        <p:spPr>
          <a:xfrm>
            <a:off x="139959" y="0"/>
            <a:ext cx="1037272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Description 2.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로그인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885036C-742E-4AA3-9469-38A9BED16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95" y="1441383"/>
            <a:ext cx="11707610" cy="510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854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5E12DF7-1862-4C99-8A4B-00BFB076E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59" y="724875"/>
            <a:ext cx="4987800" cy="306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B92A42A-3D53-48C4-8802-4CE96C35C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841" y="724875"/>
            <a:ext cx="4987800" cy="306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0301435-A7B5-4495-8CBC-450B712ED8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225" y="3691569"/>
            <a:ext cx="4987800" cy="306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제목 4">
            <a:extLst>
              <a:ext uri="{FF2B5EF4-FFF2-40B4-BE49-F238E27FC236}">
                <a16:creationId xmlns:a16="http://schemas.microsoft.com/office/drawing/2014/main" id="{C733AE08-5238-45CB-AD66-F293EBD68538}"/>
              </a:ext>
            </a:extLst>
          </p:cNvPr>
          <p:cNvSpPr txBox="1">
            <a:spLocks/>
          </p:cNvSpPr>
          <p:nvPr/>
        </p:nvSpPr>
        <p:spPr>
          <a:xfrm>
            <a:off x="139959" y="0"/>
            <a:ext cx="1037272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UI 2-1 Basic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Course : ID,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패스워드 입력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-&gt;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로그인 성공</a:t>
            </a:r>
          </a:p>
        </p:txBody>
      </p:sp>
    </p:spTree>
    <p:extLst>
      <p:ext uri="{BB962C8B-B14F-4D97-AF65-F5344CB8AC3E}">
        <p14:creationId xmlns:p14="http://schemas.microsoft.com/office/powerpoint/2010/main" val="3056969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>
            <a:extLst>
              <a:ext uri="{FF2B5EF4-FFF2-40B4-BE49-F238E27FC236}">
                <a16:creationId xmlns:a16="http://schemas.microsoft.com/office/drawing/2014/main" id="{1216C15E-EB66-474E-8212-158F173CE28C}"/>
              </a:ext>
            </a:extLst>
          </p:cNvPr>
          <p:cNvSpPr txBox="1">
            <a:spLocks/>
          </p:cNvSpPr>
          <p:nvPr/>
        </p:nvSpPr>
        <p:spPr>
          <a:xfrm>
            <a:off x="139959" y="0"/>
            <a:ext cx="1037272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UI 2-2 Alternative Course 1 :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회원가입 완료 후 접속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A9D81F-92ED-43DB-AAF1-F701C845D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59" y="1934571"/>
            <a:ext cx="5868001" cy="360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D6C5BA1-F874-40B4-B731-EE4BE0157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042" y="1934571"/>
            <a:ext cx="5868000" cy="360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3178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>
            <a:extLst>
              <a:ext uri="{FF2B5EF4-FFF2-40B4-BE49-F238E27FC236}">
                <a16:creationId xmlns:a16="http://schemas.microsoft.com/office/drawing/2014/main" id="{EA3BCA96-A110-4B88-AFE4-B8C1BC413316}"/>
              </a:ext>
            </a:extLst>
          </p:cNvPr>
          <p:cNvSpPr txBox="1">
            <a:spLocks/>
          </p:cNvSpPr>
          <p:nvPr/>
        </p:nvSpPr>
        <p:spPr>
          <a:xfrm>
            <a:off x="139959" y="0"/>
            <a:ext cx="1037272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UI 2-2 Alternative Course 2 :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로그인 실패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–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등록되지 않은 정보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/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틀린 패스워드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E12DF7-1862-4C99-8A4B-00BFB076E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59" y="820900"/>
            <a:ext cx="4987800" cy="306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B51A6FA-E47A-42AD-8797-3BD633294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00" y="2122041"/>
            <a:ext cx="4987800" cy="306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AA16D0C-CBBA-4E45-A37A-5A2C7BB03B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241" y="3652041"/>
            <a:ext cx="4987800" cy="306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88911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02E1D02-4557-4798-B970-400610054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732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dirty="0"/>
              <a:t>목차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8DBD0FF-5AF6-4AA2-A42B-E3618DCA5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1732" y="2378260"/>
            <a:ext cx="5594411" cy="105074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역할 분담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결과 보고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4A6465-7F37-43DC-8359-3A7E29F51298}"/>
              </a:ext>
            </a:extLst>
          </p:cNvPr>
          <p:cNvSpPr txBox="1"/>
          <p:nvPr/>
        </p:nvSpPr>
        <p:spPr>
          <a:xfrm>
            <a:off x="3301013" y="3429000"/>
            <a:ext cx="709843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+mj-lt"/>
              <a:buAutoNum type="arabicParenR"/>
            </a:pPr>
            <a:r>
              <a:rPr lang="en-US" altLang="ko-KR" sz="2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Requirement List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ko-KR" sz="2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Actor Descriptions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ko-KR" sz="2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Use Case Diagram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ko-KR" sz="20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UI screen design &amp; Use case Descriptions </a:t>
            </a:r>
            <a:endParaRPr lang="ko-KR" altLang="en-US" sz="20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endParaRPr lang="ko-KR" altLang="en-US" sz="20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7305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>
            <a:extLst>
              <a:ext uri="{FF2B5EF4-FFF2-40B4-BE49-F238E27FC236}">
                <a16:creationId xmlns:a16="http://schemas.microsoft.com/office/drawing/2014/main" id="{0F735015-6A93-4DEB-B49E-697C45F2F5B5}"/>
              </a:ext>
            </a:extLst>
          </p:cNvPr>
          <p:cNvSpPr txBox="1">
            <a:spLocks/>
          </p:cNvSpPr>
          <p:nvPr/>
        </p:nvSpPr>
        <p:spPr>
          <a:xfrm>
            <a:off x="139959" y="0"/>
            <a:ext cx="1037272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Description 3.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로그아웃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5F6AA7-2BD6-4047-A4DE-EBA87589B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1137414"/>
            <a:ext cx="11525250" cy="535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570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E546FA76-B7CD-4636-AA45-8AD648B73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83" y="725463"/>
            <a:ext cx="4987800" cy="306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60357C7F-DF59-46C5-84F5-097B5118D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217" y="725463"/>
            <a:ext cx="4987800" cy="306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B2F2C09-8BC4-473A-A095-C350A3FC8A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117" y="3695363"/>
            <a:ext cx="4987800" cy="306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0" name="제목 4">
            <a:extLst>
              <a:ext uri="{FF2B5EF4-FFF2-40B4-BE49-F238E27FC236}">
                <a16:creationId xmlns:a16="http://schemas.microsoft.com/office/drawing/2014/main" id="{68ECAFA2-F003-4777-B62A-42DB0669CDC0}"/>
              </a:ext>
            </a:extLst>
          </p:cNvPr>
          <p:cNvSpPr txBox="1">
            <a:spLocks/>
          </p:cNvSpPr>
          <p:nvPr/>
        </p:nvSpPr>
        <p:spPr>
          <a:xfrm>
            <a:off x="139959" y="0"/>
            <a:ext cx="1037272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UI 3-1 Basic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Course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: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계정 화면 접속</a:t>
            </a:r>
          </a:p>
        </p:txBody>
      </p:sp>
    </p:spTree>
    <p:extLst>
      <p:ext uri="{BB962C8B-B14F-4D97-AF65-F5344CB8AC3E}">
        <p14:creationId xmlns:p14="http://schemas.microsoft.com/office/powerpoint/2010/main" val="352639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4">
            <a:extLst>
              <a:ext uri="{FF2B5EF4-FFF2-40B4-BE49-F238E27FC236}">
                <a16:creationId xmlns:a16="http://schemas.microsoft.com/office/drawing/2014/main" id="{68ECAFA2-F003-4777-B62A-42DB0669CDC0}"/>
              </a:ext>
            </a:extLst>
          </p:cNvPr>
          <p:cNvSpPr txBox="1">
            <a:spLocks/>
          </p:cNvSpPr>
          <p:nvPr/>
        </p:nvSpPr>
        <p:spPr>
          <a:xfrm>
            <a:off x="139959" y="0"/>
            <a:ext cx="1037272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UI 3-1 Basic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Course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: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로그아웃 선택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-&gt;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확인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-&gt;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프로그램 종료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E327A3-6A7A-49DE-83BC-FA83C4AE1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" y="753213"/>
            <a:ext cx="4987800" cy="306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58F9E92-E8FE-44F6-893F-F03548833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725" y="2126433"/>
            <a:ext cx="4987800" cy="306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669DCC-443E-405D-88E5-2267DDF60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555" y="3656433"/>
            <a:ext cx="4987800" cy="306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16434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4">
            <a:extLst>
              <a:ext uri="{FF2B5EF4-FFF2-40B4-BE49-F238E27FC236}">
                <a16:creationId xmlns:a16="http://schemas.microsoft.com/office/drawing/2014/main" id="{68ECAFA2-F003-4777-B62A-42DB0669CDC0}"/>
              </a:ext>
            </a:extLst>
          </p:cNvPr>
          <p:cNvSpPr txBox="1">
            <a:spLocks/>
          </p:cNvSpPr>
          <p:nvPr/>
        </p:nvSpPr>
        <p:spPr>
          <a:xfrm>
            <a:off x="139959" y="0"/>
            <a:ext cx="1037272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UI 3-2 Alternative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Course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: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로그아웃 취소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721DBC-FA33-47C3-8685-BB97BD8BB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00" y="1783727"/>
            <a:ext cx="5868000" cy="360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829B59-0EF9-48F7-8785-578FF1856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348" y="1783727"/>
            <a:ext cx="5868000" cy="360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95046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>
            <a:extLst>
              <a:ext uri="{FF2B5EF4-FFF2-40B4-BE49-F238E27FC236}">
                <a16:creationId xmlns:a16="http://schemas.microsoft.com/office/drawing/2014/main" id="{0F735015-6A93-4DEB-B49E-697C45F2F5B5}"/>
              </a:ext>
            </a:extLst>
          </p:cNvPr>
          <p:cNvSpPr txBox="1">
            <a:spLocks/>
          </p:cNvSpPr>
          <p:nvPr/>
        </p:nvSpPr>
        <p:spPr>
          <a:xfrm>
            <a:off x="139959" y="0"/>
            <a:ext cx="1037272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Description 4.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회원탈퇴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679DCC8-5D53-4C3A-AB08-E5E6009C5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20" y="519819"/>
            <a:ext cx="12028559" cy="581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01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E546FA76-B7CD-4636-AA45-8AD648B73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83" y="725463"/>
            <a:ext cx="4987800" cy="306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60357C7F-DF59-46C5-84F5-097B5118D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217" y="725463"/>
            <a:ext cx="4987800" cy="306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B2F2C09-8BC4-473A-A095-C350A3FC8A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117" y="3695363"/>
            <a:ext cx="4987800" cy="306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0" name="제목 4">
            <a:extLst>
              <a:ext uri="{FF2B5EF4-FFF2-40B4-BE49-F238E27FC236}">
                <a16:creationId xmlns:a16="http://schemas.microsoft.com/office/drawing/2014/main" id="{68ECAFA2-F003-4777-B62A-42DB0669CDC0}"/>
              </a:ext>
            </a:extLst>
          </p:cNvPr>
          <p:cNvSpPr txBox="1">
            <a:spLocks/>
          </p:cNvSpPr>
          <p:nvPr/>
        </p:nvSpPr>
        <p:spPr>
          <a:xfrm>
            <a:off x="139959" y="0"/>
            <a:ext cx="1037272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UI 4-1 Basic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Course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: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계정 화면 접속</a:t>
            </a:r>
          </a:p>
        </p:txBody>
      </p:sp>
    </p:spTree>
    <p:extLst>
      <p:ext uri="{BB962C8B-B14F-4D97-AF65-F5344CB8AC3E}">
        <p14:creationId xmlns:p14="http://schemas.microsoft.com/office/powerpoint/2010/main" val="1812528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4">
            <a:extLst>
              <a:ext uri="{FF2B5EF4-FFF2-40B4-BE49-F238E27FC236}">
                <a16:creationId xmlns:a16="http://schemas.microsoft.com/office/drawing/2014/main" id="{68ECAFA2-F003-4777-B62A-42DB0669CDC0}"/>
              </a:ext>
            </a:extLst>
          </p:cNvPr>
          <p:cNvSpPr txBox="1">
            <a:spLocks/>
          </p:cNvSpPr>
          <p:nvPr/>
        </p:nvSpPr>
        <p:spPr>
          <a:xfrm>
            <a:off x="139959" y="0"/>
            <a:ext cx="1037272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UI 4-1 Basic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Course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: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회원탈퇴 선택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-&gt;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확인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-&gt;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프로그램 종료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963D92-0E41-44ED-88E9-55CC61E08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9" y="831820"/>
            <a:ext cx="4694400" cy="288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9C5D5AE-D1DB-495D-B438-F1FABC6AC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223" y="831820"/>
            <a:ext cx="4694400" cy="288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E63692B-EB62-436C-B743-BEF8AC5A6F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21" y="3711820"/>
            <a:ext cx="4694400" cy="288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DB890B8-CBE9-48E0-A304-92B0A45AB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621" y="3711820"/>
            <a:ext cx="4694400" cy="288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3A80D64-C16D-47EF-BDA8-E6317CC92C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981" y="3711820"/>
            <a:ext cx="4694400" cy="288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80192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4">
            <a:extLst>
              <a:ext uri="{FF2B5EF4-FFF2-40B4-BE49-F238E27FC236}">
                <a16:creationId xmlns:a16="http://schemas.microsoft.com/office/drawing/2014/main" id="{68ECAFA2-F003-4777-B62A-42DB0669CDC0}"/>
              </a:ext>
            </a:extLst>
          </p:cNvPr>
          <p:cNvSpPr txBox="1">
            <a:spLocks/>
          </p:cNvSpPr>
          <p:nvPr/>
        </p:nvSpPr>
        <p:spPr>
          <a:xfrm>
            <a:off x="139959" y="0"/>
            <a:ext cx="1037272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UI 4-2 Alternative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Course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: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회원탈퇴 취소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829B59-0EF9-48F7-8785-578FF1856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83727"/>
            <a:ext cx="5868000" cy="360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5263913-A6A9-4183-8248-F419636F5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52" y="1783727"/>
            <a:ext cx="5868000" cy="360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22956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4">
            <a:extLst>
              <a:ext uri="{FF2B5EF4-FFF2-40B4-BE49-F238E27FC236}">
                <a16:creationId xmlns:a16="http://schemas.microsoft.com/office/drawing/2014/main" id="{93442779-253E-494D-B5BB-4A8D0B85F387}"/>
              </a:ext>
            </a:extLst>
          </p:cNvPr>
          <p:cNvSpPr txBox="1">
            <a:spLocks/>
          </p:cNvSpPr>
          <p:nvPr/>
        </p:nvSpPr>
        <p:spPr>
          <a:xfrm>
            <a:off x="139959" y="0"/>
            <a:ext cx="1037272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Description 5.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시스템 종료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BE1CA0-82BF-49D4-82E8-3529AA7A4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911" y="2080678"/>
            <a:ext cx="10442177" cy="341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950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362CE9A-7B95-4D7F-AC22-C5BCD070DCF3}"/>
              </a:ext>
            </a:extLst>
          </p:cNvPr>
          <p:cNvSpPr txBox="1">
            <a:spLocks/>
          </p:cNvSpPr>
          <p:nvPr/>
        </p:nvSpPr>
        <p:spPr>
          <a:xfrm>
            <a:off x="139959" y="0"/>
            <a:ext cx="1037272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UI 5-1 Basic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Course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: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종료 선택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ex)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메인 창에서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A7591C3A-387D-4926-AB4D-03AF9761F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316" y="904875"/>
            <a:ext cx="8936058" cy="54822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30990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3672D0D-D155-4772-B115-F708A9945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1. </a:t>
            </a:r>
            <a:r>
              <a:rPr lang="ko-KR" altLang="en-US" sz="3600" dirty="0"/>
              <a:t>역할 분담</a:t>
            </a: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5236FAB4-165B-4455-AB5C-5B74EE1CAF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295133"/>
              </p:ext>
            </p:extLst>
          </p:nvPr>
        </p:nvGraphicFramePr>
        <p:xfrm>
          <a:off x="1639407" y="1095877"/>
          <a:ext cx="8913181" cy="32997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3044">
                  <a:extLst>
                    <a:ext uri="{9D8B030D-6E8A-4147-A177-3AD203B41FA5}">
                      <a16:colId xmlns:a16="http://schemas.microsoft.com/office/drawing/2014/main" val="977220436"/>
                    </a:ext>
                  </a:extLst>
                </a:gridCol>
                <a:gridCol w="3991613">
                  <a:extLst>
                    <a:ext uri="{9D8B030D-6E8A-4147-A177-3AD203B41FA5}">
                      <a16:colId xmlns:a16="http://schemas.microsoft.com/office/drawing/2014/main" val="527826680"/>
                    </a:ext>
                  </a:extLst>
                </a:gridCol>
                <a:gridCol w="4098524">
                  <a:extLst>
                    <a:ext uri="{9D8B030D-6E8A-4147-A177-3AD203B41FA5}">
                      <a16:colId xmlns:a16="http://schemas.microsoft.com/office/drawing/2014/main" val="42614500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B811075 </a:t>
                      </a:r>
                      <a:r>
                        <a:rPr lang="ko-KR" altLang="en-US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박현지</a:t>
                      </a:r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B811191 </a:t>
                      </a:r>
                      <a:r>
                        <a:rPr lang="ko-KR" altLang="en-US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채예린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793840"/>
                  </a:ext>
                </a:extLst>
              </a:tr>
              <a:tr h="823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 정보 조회 및 상품 구매 기능</a:t>
                      </a:r>
                      <a:endParaRPr lang="en-US" altLang="ko-KR" sz="14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 </a:t>
                      </a:r>
                      <a:r>
                        <a:rPr lang="ko-KR" altLang="en-US" sz="14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 구매 내역 관리 기능</a:t>
                      </a:r>
                      <a:r>
                        <a:rPr lang="en-US" altLang="ko-KR" sz="14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 </a:t>
                      </a:r>
                      <a:r>
                        <a:rPr lang="ko-KR" altLang="en-US" sz="14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 구매 내역 삭제 기능</a:t>
                      </a:r>
                      <a:endParaRPr lang="en-US" altLang="ko-KR" sz="14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 가입 기능 </a:t>
                      </a:r>
                      <a:endParaRPr lang="en-US" altLang="ko-KR" sz="14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 </a:t>
                      </a:r>
                      <a:r>
                        <a:rPr lang="ko-KR" altLang="en-US" sz="14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 탈퇴 기능</a:t>
                      </a:r>
                      <a:r>
                        <a:rPr lang="en-US" altLang="ko-KR" sz="14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/ </a:t>
                      </a:r>
                      <a:r>
                        <a:rPr lang="ko-KR" altLang="en-US" sz="14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로그인</a:t>
                      </a:r>
                      <a:r>
                        <a:rPr lang="en-US" altLang="ko-KR" sz="14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14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로그아웃 기능</a:t>
                      </a:r>
                      <a:endParaRPr lang="en-US" altLang="ko-KR" sz="14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 </a:t>
                      </a:r>
                      <a:r>
                        <a:rPr lang="ko-KR" altLang="en-US" sz="14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판매 의류 등록 및 조회 기능</a:t>
                      </a:r>
                      <a:r>
                        <a:rPr lang="en-US" altLang="ko-KR" sz="14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 </a:t>
                      </a:r>
                      <a:r>
                        <a:rPr lang="ko-KR" altLang="en-US" sz="14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판매 완료된 상품 내역 조회 기능</a:t>
                      </a:r>
                      <a:endParaRPr lang="en-US" altLang="ko-KR" sz="14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107149"/>
                  </a:ext>
                </a:extLst>
              </a:tr>
              <a:tr h="1228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Use</a:t>
                      </a:r>
                      <a:r>
                        <a:rPr lang="ko-KR" altLang="en-US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</a:t>
                      </a:r>
                      <a:r>
                        <a:rPr lang="en-US" altLang="ko-KR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Case</a:t>
                      </a:r>
                      <a:endParaRPr lang="ko-KR" altLang="en-US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 검색</a:t>
                      </a:r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/ </a:t>
                      </a:r>
                      <a:r>
                        <a:rPr lang="ko-KR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 구매</a:t>
                      </a:r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/ </a:t>
                      </a:r>
                      <a:r>
                        <a:rPr lang="ko-KR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구매내역 조회</a:t>
                      </a:r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 </a:t>
                      </a:r>
                      <a:r>
                        <a:rPr lang="ko-KR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구매 만족도 평가</a:t>
                      </a:r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/ </a:t>
                      </a:r>
                      <a:r>
                        <a:rPr lang="ko-KR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환불 신청</a:t>
                      </a:r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/ </a:t>
                      </a:r>
                      <a:r>
                        <a:rPr lang="ko-KR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물품 수거</a:t>
                      </a:r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 </a:t>
                      </a:r>
                      <a:r>
                        <a:rPr lang="ko-KR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신청 요청</a:t>
                      </a:r>
                      <a:r>
                        <a:rPr lang="en-US" altLang="ko-KR" sz="14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</a:t>
                      </a:r>
                      <a:r>
                        <a:rPr lang="ko-KR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구매 내역 삭제</a:t>
                      </a:r>
                      <a:endParaRPr lang="ko-KR" altLang="en-US" sz="14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회원가입</a:t>
                      </a:r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/ </a:t>
                      </a:r>
                      <a:r>
                        <a:rPr lang="ko-KR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로그인</a:t>
                      </a:r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/ </a:t>
                      </a:r>
                      <a:r>
                        <a:rPr lang="ko-KR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로그아웃</a:t>
                      </a:r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 </a:t>
                      </a:r>
                      <a:r>
                        <a:rPr lang="ko-KR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회원탈퇴</a:t>
                      </a:r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/ </a:t>
                      </a:r>
                      <a:r>
                        <a:rPr lang="ko-KR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프로그램 종료</a:t>
                      </a:r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 </a:t>
                      </a:r>
                      <a:r>
                        <a:rPr lang="ko-KR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판매 의류 등록</a:t>
                      </a:r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/ </a:t>
                      </a:r>
                      <a:r>
                        <a:rPr lang="ko-KR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판매 상품 조회</a:t>
                      </a:r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 </a:t>
                      </a:r>
                      <a:r>
                        <a:rPr lang="ko-KR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판매 중인 상품 리스트 조회</a:t>
                      </a:r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/ </a:t>
                      </a:r>
                      <a:r>
                        <a:rPr lang="ko-KR" altLang="ko-K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판매 완료된 상품 리스트 조</a:t>
                      </a:r>
                      <a:r>
                        <a:rPr lang="ko-KR" alt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</a:t>
                      </a:r>
                      <a:endParaRPr lang="ko-KR" altLang="en-US" sz="14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412458"/>
                  </a:ext>
                </a:extLst>
              </a:tr>
              <a:tr h="7606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그 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깃허브</a:t>
                      </a:r>
                      <a:r>
                        <a:rPr lang="ko-KR" altLang="en-US" sz="14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보고서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5025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3CAFB46-CD12-4F00-8E07-1A7BF1638E9A}"/>
              </a:ext>
            </a:extLst>
          </p:cNvPr>
          <p:cNvSpPr txBox="1"/>
          <p:nvPr/>
        </p:nvSpPr>
        <p:spPr>
          <a:xfrm>
            <a:off x="1736660" y="4543703"/>
            <a:ext cx="8718674" cy="1895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온라인 미팅을 통해 </a:t>
            </a:r>
            <a:r>
              <a:rPr lang="en-US" altLang="ko-KR" sz="1600" b="1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Requirement List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와 </a:t>
            </a:r>
            <a:r>
              <a:rPr lang="en-US" altLang="ko-KR" sz="1600" b="1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Actor Descriptions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를 구체적으로 결정함</a:t>
            </a:r>
            <a:endParaRPr lang="en-US" altLang="ko-KR" sz="16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Use Case 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별로 업무를 분담하여 </a:t>
            </a:r>
            <a:r>
              <a:rPr lang="en-US" altLang="ko-KR" sz="1600" b="1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Requirement list, Actor descriptions, Use case Diagrams, UI screen design &amp; Use case descriptions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작성을 진행</a:t>
            </a:r>
            <a:endParaRPr lang="en-US" altLang="ko-KR" sz="16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결과물에 대한 피드백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변경사항</a:t>
            </a:r>
            <a:r>
              <a:rPr lang="en-US" altLang="ko-KR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질문사항은 메신저 </a:t>
            </a:r>
            <a:r>
              <a:rPr lang="en-US" altLang="ko-KR" sz="1600" b="1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Slack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을 이용하여 공유하고 답변함</a:t>
            </a:r>
            <a:endParaRPr lang="en-US" altLang="ko-KR" sz="16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결과물은 </a:t>
            </a:r>
            <a:r>
              <a:rPr lang="en-US" altLang="ko-KR" sz="1600" b="1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GitHub</a:t>
            </a:r>
            <a:r>
              <a:rPr lang="ko-KR" altLang="en-US" sz="16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을 통해 관리</a:t>
            </a:r>
            <a:endParaRPr lang="en-US" altLang="ko-KR" sz="1600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69019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362CE9A-7B95-4D7F-AC22-C5BCD070DCF3}"/>
              </a:ext>
            </a:extLst>
          </p:cNvPr>
          <p:cNvSpPr txBox="1">
            <a:spLocks/>
          </p:cNvSpPr>
          <p:nvPr/>
        </p:nvSpPr>
        <p:spPr>
          <a:xfrm>
            <a:off x="139959" y="0"/>
            <a:ext cx="1037272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UI 5-2 Alternative Course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: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로그아웃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/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회원탈퇴 완료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E17CB6-C8EB-4183-8AFB-C17A355E5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00" y="1726002"/>
            <a:ext cx="5868000" cy="360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D5F6639-B4AA-4715-9D58-402773DF7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017" y="1726002"/>
            <a:ext cx="5868000" cy="360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951134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4">
            <a:extLst>
              <a:ext uri="{FF2B5EF4-FFF2-40B4-BE49-F238E27FC236}">
                <a16:creationId xmlns:a16="http://schemas.microsoft.com/office/drawing/2014/main" id="{EC488EAB-958B-4819-9F9D-46E1A4F02341}"/>
              </a:ext>
            </a:extLst>
          </p:cNvPr>
          <p:cNvSpPr txBox="1">
            <a:spLocks/>
          </p:cNvSpPr>
          <p:nvPr/>
        </p:nvSpPr>
        <p:spPr>
          <a:xfrm>
            <a:off x="139959" y="0"/>
            <a:ext cx="1037272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Description 6.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판매 상품 등록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D7EAA1B-1E8E-4AEA-9718-547130791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32" y="1463441"/>
            <a:ext cx="11719936" cy="495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65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F8E956A-8B77-48CE-9E2F-EE74114D3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59" y="719188"/>
            <a:ext cx="4987800" cy="306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6F238CB-036E-47DE-80DE-7B8897B0B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360" y="719188"/>
            <a:ext cx="4987800" cy="306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A15945-10F3-431B-B2C6-CE0C00B25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649" y="3680927"/>
            <a:ext cx="4903905" cy="306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제목 4">
            <a:extLst>
              <a:ext uri="{FF2B5EF4-FFF2-40B4-BE49-F238E27FC236}">
                <a16:creationId xmlns:a16="http://schemas.microsoft.com/office/drawing/2014/main" id="{60D39625-D374-40C1-8414-4F14628B1FC4}"/>
              </a:ext>
            </a:extLst>
          </p:cNvPr>
          <p:cNvSpPr txBox="1">
            <a:spLocks/>
          </p:cNvSpPr>
          <p:nvPr/>
        </p:nvSpPr>
        <p:spPr>
          <a:xfrm>
            <a:off x="139959" y="0"/>
            <a:ext cx="1037272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UI 6-1 Basic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Course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: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판매 상품 등록 화면 접속 </a:t>
            </a:r>
          </a:p>
        </p:txBody>
      </p:sp>
    </p:spTree>
    <p:extLst>
      <p:ext uri="{BB962C8B-B14F-4D97-AF65-F5344CB8AC3E}">
        <p14:creationId xmlns:p14="http://schemas.microsoft.com/office/powerpoint/2010/main" val="721754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F9D609D-9409-44D9-AB64-85F479809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59" y="778776"/>
            <a:ext cx="4870440" cy="298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D8294D8-1FE9-49FD-A6D6-B9E656475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342" y="776929"/>
            <a:ext cx="4870440" cy="298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B9EC9B8-7727-4432-B4C9-E850D7E3C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493" y="3627653"/>
            <a:ext cx="4870440" cy="298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21FDAF5D-FA94-4CAE-8AF6-7BC4127308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601" y="3627653"/>
            <a:ext cx="4870440" cy="298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제목 4">
            <a:extLst>
              <a:ext uri="{FF2B5EF4-FFF2-40B4-BE49-F238E27FC236}">
                <a16:creationId xmlns:a16="http://schemas.microsoft.com/office/drawing/2014/main" id="{1D96746B-3684-449B-8086-03CFFD4DAB55}"/>
              </a:ext>
            </a:extLst>
          </p:cNvPr>
          <p:cNvSpPr txBox="1">
            <a:spLocks/>
          </p:cNvSpPr>
          <p:nvPr/>
        </p:nvSpPr>
        <p:spPr>
          <a:xfrm>
            <a:off x="139959" y="0"/>
            <a:ext cx="1037272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UI 6-1 Basic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Course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: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양식 모두 작성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-&gt;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판매 상품 등록 완료</a:t>
            </a:r>
          </a:p>
        </p:txBody>
      </p:sp>
    </p:spTree>
    <p:extLst>
      <p:ext uri="{BB962C8B-B14F-4D97-AF65-F5344CB8AC3E}">
        <p14:creationId xmlns:p14="http://schemas.microsoft.com/office/powerpoint/2010/main" val="3859861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4">
            <a:extLst>
              <a:ext uri="{FF2B5EF4-FFF2-40B4-BE49-F238E27FC236}">
                <a16:creationId xmlns:a16="http://schemas.microsoft.com/office/drawing/2014/main" id="{1D96746B-3684-449B-8086-03CFFD4DAB55}"/>
              </a:ext>
            </a:extLst>
          </p:cNvPr>
          <p:cNvSpPr txBox="1">
            <a:spLocks/>
          </p:cNvSpPr>
          <p:nvPr/>
        </p:nvSpPr>
        <p:spPr>
          <a:xfrm>
            <a:off x="139959" y="0"/>
            <a:ext cx="1037272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UI 6-2 Alternative Course 1 :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판매 상품 등록 실패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(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양식 작성 미완료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endParaRPr lang="ko-KR" altLang="en-US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B356A5-9D09-45F3-88F1-9D1189245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59" y="1791840"/>
            <a:ext cx="5868000" cy="360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3B0335-B4D1-41C6-B2EE-6402B0FE7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91840"/>
            <a:ext cx="5868000" cy="360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325369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4">
            <a:extLst>
              <a:ext uri="{FF2B5EF4-FFF2-40B4-BE49-F238E27FC236}">
                <a16:creationId xmlns:a16="http://schemas.microsoft.com/office/drawing/2014/main" id="{1D96746B-3684-449B-8086-03CFFD4DAB55}"/>
              </a:ext>
            </a:extLst>
          </p:cNvPr>
          <p:cNvSpPr txBox="1">
            <a:spLocks/>
          </p:cNvSpPr>
          <p:nvPr/>
        </p:nvSpPr>
        <p:spPr>
          <a:xfrm>
            <a:off x="139959" y="0"/>
            <a:ext cx="1037272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UI 6-2 Alternative Course 2 :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판매 중인 상품 리스트에서 접속한 경우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679563-0171-4752-9453-847C432BD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59" y="1750727"/>
            <a:ext cx="5868000" cy="360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7FF25658-A375-42D9-8763-0D6DE8C75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041" y="1750727"/>
            <a:ext cx="5868000" cy="360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971223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4">
            <a:extLst>
              <a:ext uri="{FF2B5EF4-FFF2-40B4-BE49-F238E27FC236}">
                <a16:creationId xmlns:a16="http://schemas.microsoft.com/office/drawing/2014/main" id="{C08B39E5-6FE2-4B18-8695-89338F6326EC}"/>
              </a:ext>
            </a:extLst>
          </p:cNvPr>
          <p:cNvSpPr txBox="1">
            <a:spLocks/>
          </p:cNvSpPr>
          <p:nvPr/>
        </p:nvSpPr>
        <p:spPr>
          <a:xfrm>
            <a:off x="139959" y="0"/>
            <a:ext cx="1037272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Description 7.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판매 상품 조회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DB5D40E-6F41-48D0-9792-D62F8277A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02" y="1847249"/>
            <a:ext cx="11449796" cy="413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719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4">
            <a:extLst>
              <a:ext uri="{FF2B5EF4-FFF2-40B4-BE49-F238E27FC236}">
                <a16:creationId xmlns:a16="http://schemas.microsoft.com/office/drawing/2014/main" id="{C08B39E5-6FE2-4B18-8695-89338F6326EC}"/>
              </a:ext>
            </a:extLst>
          </p:cNvPr>
          <p:cNvSpPr txBox="1">
            <a:spLocks/>
          </p:cNvSpPr>
          <p:nvPr/>
        </p:nvSpPr>
        <p:spPr>
          <a:xfrm>
            <a:off x="139959" y="0"/>
            <a:ext cx="1037272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UI 7-1 Basic Course :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판매 상품 조회 화면 접속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E76D4D2-7364-4831-AAD8-9BFD14C97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59" y="791033"/>
            <a:ext cx="4987800" cy="306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0DEAB15-D30F-4BA4-A306-C0358AF264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343" y="791033"/>
            <a:ext cx="4987800" cy="306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90B0B9D-7B61-4A08-A513-99667F9E49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808" y="3575241"/>
            <a:ext cx="4987800" cy="306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901254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4">
            <a:extLst>
              <a:ext uri="{FF2B5EF4-FFF2-40B4-BE49-F238E27FC236}">
                <a16:creationId xmlns:a16="http://schemas.microsoft.com/office/drawing/2014/main" id="{F9724BC8-FD6E-4E76-BEC9-3951FCB962A2}"/>
              </a:ext>
            </a:extLst>
          </p:cNvPr>
          <p:cNvSpPr txBox="1">
            <a:spLocks/>
          </p:cNvSpPr>
          <p:nvPr/>
        </p:nvSpPr>
        <p:spPr>
          <a:xfrm>
            <a:off x="139959" y="0"/>
            <a:ext cx="1037272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Description 8.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판매 중인 상품 조회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A950D0-BAE6-4C60-999F-EFFDABF2B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32" y="946765"/>
            <a:ext cx="10863735" cy="591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878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6A150F5-770A-4E72-98ED-F1B7B7D41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94" y="1059833"/>
            <a:ext cx="5868000" cy="360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2CCB5932-D34C-46C2-83E0-33F25683D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308" y="3037922"/>
            <a:ext cx="5868000" cy="360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제목 4">
            <a:extLst>
              <a:ext uri="{FF2B5EF4-FFF2-40B4-BE49-F238E27FC236}">
                <a16:creationId xmlns:a16="http://schemas.microsoft.com/office/drawing/2014/main" id="{017AD799-E466-4313-B645-A2A613CF7D6C}"/>
              </a:ext>
            </a:extLst>
          </p:cNvPr>
          <p:cNvSpPr txBox="1">
            <a:spLocks/>
          </p:cNvSpPr>
          <p:nvPr/>
        </p:nvSpPr>
        <p:spPr>
          <a:xfrm>
            <a:off x="139959" y="0"/>
            <a:ext cx="1037272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UI 8-1 Basic Course :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판매 중인 상품 리스트 출력</a:t>
            </a:r>
          </a:p>
        </p:txBody>
      </p:sp>
    </p:spTree>
    <p:extLst>
      <p:ext uri="{BB962C8B-B14F-4D97-AF65-F5344CB8AC3E}">
        <p14:creationId xmlns:p14="http://schemas.microsoft.com/office/powerpoint/2010/main" val="3759536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2B7C0755-BE29-4E09-83BB-924CFBFEE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64" y="719585"/>
            <a:ext cx="5882935" cy="3186590"/>
          </a:xfrm>
          <a:prstGeom prst="rect">
            <a:avLst/>
          </a:prstGeom>
        </p:spPr>
      </p:pic>
      <p:pic>
        <p:nvPicPr>
          <p:cNvPr id="11" name="그림 10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9DB3160F-3F1D-4430-82B9-E81C977913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3" b="7259"/>
          <a:stretch/>
        </p:blipFill>
        <p:spPr>
          <a:xfrm>
            <a:off x="4971495" y="3279806"/>
            <a:ext cx="7012360" cy="30184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80E842-3A13-4BA0-BBCB-B4EC32E61FC1}"/>
              </a:ext>
            </a:extLst>
          </p:cNvPr>
          <p:cNvSpPr txBox="1"/>
          <p:nvPr/>
        </p:nvSpPr>
        <p:spPr>
          <a:xfrm>
            <a:off x="424648" y="241916"/>
            <a:ext cx="7098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Slack </a:t>
            </a:r>
            <a:r>
              <a:rPr lang="ko-KR" altLang="en-US" sz="2000" dirty="0"/>
              <a:t>화면과 </a:t>
            </a:r>
            <a:r>
              <a:rPr lang="en-US" altLang="ko-KR" sz="2000" dirty="0"/>
              <a:t>GitHub </a:t>
            </a:r>
            <a:r>
              <a:rPr lang="ko-KR" altLang="en-US" sz="2000" dirty="0"/>
              <a:t>화면 첨부</a:t>
            </a:r>
          </a:p>
        </p:txBody>
      </p:sp>
    </p:spTree>
    <p:extLst>
      <p:ext uri="{BB962C8B-B14F-4D97-AF65-F5344CB8AC3E}">
        <p14:creationId xmlns:p14="http://schemas.microsoft.com/office/powerpoint/2010/main" val="15847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>
            <a:extLst>
              <a:ext uri="{FF2B5EF4-FFF2-40B4-BE49-F238E27FC236}">
                <a16:creationId xmlns:a16="http://schemas.microsoft.com/office/drawing/2014/main" id="{F545B3DA-2F85-4EAF-8930-B4F9A890D9FA}"/>
              </a:ext>
            </a:extLst>
          </p:cNvPr>
          <p:cNvSpPr txBox="1">
            <a:spLocks/>
          </p:cNvSpPr>
          <p:nvPr/>
        </p:nvSpPr>
        <p:spPr>
          <a:xfrm>
            <a:off x="139959" y="0"/>
            <a:ext cx="1037272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UI 8-2 Extension :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조회 후 판매 의류 등록 가능</a:t>
            </a:r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22DB724B-D443-455C-9BBB-129D40FD9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59" y="1629000"/>
            <a:ext cx="5868000" cy="360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26679AA0-B3AD-4DAF-8778-F6ABBF254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29000"/>
            <a:ext cx="5868000" cy="360000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827588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>
            <a:extLst>
              <a:ext uri="{FF2B5EF4-FFF2-40B4-BE49-F238E27FC236}">
                <a16:creationId xmlns:a16="http://schemas.microsoft.com/office/drawing/2014/main" id="{29688735-3951-4615-AE57-07DCA94DB04C}"/>
              </a:ext>
            </a:extLst>
          </p:cNvPr>
          <p:cNvSpPr txBox="1">
            <a:spLocks/>
          </p:cNvSpPr>
          <p:nvPr/>
        </p:nvSpPr>
        <p:spPr>
          <a:xfrm>
            <a:off x="139959" y="0"/>
            <a:ext cx="1037272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Description 9.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판매 완료된 상품 조회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4DC24B-0BF9-4F31-A126-A45696955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27" y="1635893"/>
            <a:ext cx="11185746" cy="443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6934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E6472EB-B361-4BFC-AC0F-9FA8B96DFD38}"/>
              </a:ext>
            </a:extLst>
          </p:cNvPr>
          <p:cNvSpPr txBox="1">
            <a:spLocks/>
          </p:cNvSpPr>
          <p:nvPr/>
        </p:nvSpPr>
        <p:spPr>
          <a:xfrm>
            <a:off x="139959" y="0"/>
            <a:ext cx="1037272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UI 9-1 Basic Course :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판매 완료된 상품 리스트 조회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4A4016-0718-43DF-BD8A-FCC9275A0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60" y="823660"/>
            <a:ext cx="5868000" cy="360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6F0B15D1-F2E0-426A-83C4-A0D9CEB05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042" y="3028961"/>
            <a:ext cx="5868000" cy="360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495854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4">
            <a:extLst>
              <a:ext uri="{FF2B5EF4-FFF2-40B4-BE49-F238E27FC236}">
                <a16:creationId xmlns:a16="http://schemas.microsoft.com/office/drawing/2014/main" id="{1ADD335D-21B0-4E2B-A5A5-143DCA55EC2F}"/>
              </a:ext>
            </a:extLst>
          </p:cNvPr>
          <p:cNvSpPr txBox="1">
            <a:spLocks/>
          </p:cNvSpPr>
          <p:nvPr/>
        </p:nvSpPr>
        <p:spPr>
          <a:xfrm>
            <a:off x="139959" y="0"/>
            <a:ext cx="1037272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Description 10.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상품 검색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900E3E-ACD2-4DB6-AD38-B5A986307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31" y="904875"/>
            <a:ext cx="11128938" cy="548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876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EE29C0B3-E746-4B34-B924-557EE221F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73" y="794026"/>
            <a:ext cx="4694401" cy="288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A6E43B6-17FD-47EB-877D-53150901D0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751" y="794026"/>
            <a:ext cx="4470892" cy="288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234AE88C-6103-479F-84AD-7CBEEC962A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373" y="3767332"/>
            <a:ext cx="4470892" cy="288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그림 7" descr="텍스트, 명함, 스크린샷이(가) 표시된 사진&#10;&#10;자동 생성된 설명">
            <a:extLst>
              <a:ext uri="{FF2B5EF4-FFF2-40B4-BE49-F238E27FC236}">
                <a16:creationId xmlns:a16="http://schemas.microsoft.com/office/drawing/2014/main" id="{3AEE1C01-9F34-4BA5-981E-5C8AB05A871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4" r="3516"/>
          <a:stretch/>
        </p:blipFill>
        <p:spPr>
          <a:xfrm>
            <a:off x="7090643" y="3767332"/>
            <a:ext cx="4752000" cy="288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제목 4">
            <a:extLst>
              <a:ext uri="{FF2B5EF4-FFF2-40B4-BE49-F238E27FC236}">
                <a16:creationId xmlns:a16="http://schemas.microsoft.com/office/drawing/2014/main" id="{93A98387-D3A9-4BC3-A43D-7F2FA578B64B}"/>
              </a:ext>
            </a:extLst>
          </p:cNvPr>
          <p:cNvSpPr txBox="1">
            <a:spLocks/>
          </p:cNvSpPr>
          <p:nvPr/>
        </p:nvSpPr>
        <p:spPr>
          <a:xfrm>
            <a:off x="139959" y="0"/>
            <a:ext cx="1037272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UI 10-1 Basic Course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상품 검색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-&gt;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상품 선택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-&gt;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상세 정보 출력</a:t>
            </a:r>
          </a:p>
        </p:txBody>
      </p:sp>
    </p:spTree>
    <p:extLst>
      <p:ext uri="{BB962C8B-B14F-4D97-AF65-F5344CB8AC3E}">
        <p14:creationId xmlns:p14="http://schemas.microsoft.com/office/powerpoint/2010/main" val="36008647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4">
            <a:extLst>
              <a:ext uri="{FF2B5EF4-FFF2-40B4-BE49-F238E27FC236}">
                <a16:creationId xmlns:a16="http://schemas.microsoft.com/office/drawing/2014/main" id="{D4B925DA-A2B4-42B4-BD0F-A5474114C188}"/>
              </a:ext>
            </a:extLst>
          </p:cNvPr>
          <p:cNvSpPr txBox="1">
            <a:spLocks/>
          </p:cNvSpPr>
          <p:nvPr/>
        </p:nvSpPr>
        <p:spPr>
          <a:xfrm>
            <a:off x="139959" y="0"/>
            <a:ext cx="1037272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Description 11.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상품 구매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B133375-F5CA-4C49-8FC2-1D8256AC6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81" y="1686877"/>
            <a:ext cx="11393837" cy="402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8698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명함, 스크린샷이(가) 표시된 사진&#10;&#10;자동 생성된 설명">
            <a:extLst>
              <a:ext uri="{FF2B5EF4-FFF2-40B4-BE49-F238E27FC236}">
                <a16:creationId xmlns:a16="http://schemas.microsoft.com/office/drawing/2014/main" id="{4DD7C44F-602B-462C-8AB6-EA09B2E1BE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1" r="3074"/>
          <a:stretch/>
        </p:blipFill>
        <p:spPr>
          <a:xfrm>
            <a:off x="333376" y="2130284"/>
            <a:ext cx="5760306" cy="310145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그림 5" descr="텍스트, 명함, 스크린샷이(가) 표시된 사진&#10;&#10;자동 생성된 설명">
            <a:extLst>
              <a:ext uri="{FF2B5EF4-FFF2-40B4-BE49-F238E27FC236}">
                <a16:creationId xmlns:a16="http://schemas.microsoft.com/office/drawing/2014/main" id="{D94E453A-B7DE-4501-9E75-3A1DFE11AB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4" r="4062"/>
          <a:stretch/>
        </p:blipFill>
        <p:spPr>
          <a:xfrm>
            <a:off x="6202247" y="2130284"/>
            <a:ext cx="5589704" cy="310145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제목 4">
            <a:extLst>
              <a:ext uri="{FF2B5EF4-FFF2-40B4-BE49-F238E27FC236}">
                <a16:creationId xmlns:a16="http://schemas.microsoft.com/office/drawing/2014/main" id="{0E0DFC50-9435-4C53-A851-0ED416D8E67B}"/>
              </a:ext>
            </a:extLst>
          </p:cNvPr>
          <p:cNvSpPr txBox="1">
            <a:spLocks/>
          </p:cNvSpPr>
          <p:nvPr/>
        </p:nvSpPr>
        <p:spPr>
          <a:xfrm>
            <a:off x="139959" y="0"/>
            <a:ext cx="1037272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UI 11-1 Basic Course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상세 페이지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-&gt;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구매하기 선택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-&gt;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즉시 구매</a:t>
            </a:r>
          </a:p>
        </p:txBody>
      </p:sp>
    </p:spTree>
    <p:extLst>
      <p:ext uri="{BB962C8B-B14F-4D97-AF65-F5344CB8AC3E}">
        <p14:creationId xmlns:p14="http://schemas.microsoft.com/office/powerpoint/2010/main" val="38192769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>
            <a:extLst>
              <a:ext uri="{FF2B5EF4-FFF2-40B4-BE49-F238E27FC236}">
                <a16:creationId xmlns:a16="http://schemas.microsoft.com/office/drawing/2014/main" id="{16313396-875F-43C1-8D53-C646821AD8C0}"/>
              </a:ext>
            </a:extLst>
          </p:cNvPr>
          <p:cNvSpPr txBox="1">
            <a:spLocks/>
          </p:cNvSpPr>
          <p:nvPr/>
        </p:nvSpPr>
        <p:spPr>
          <a:xfrm>
            <a:off x="139959" y="0"/>
            <a:ext cx="1037272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Description 12.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구매 내역 조회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45436D9-9E2C-4A1F-BE42-D1998030A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16" y="904875"/>
            <a:ext cx="10921967" cy="577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007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8668410-6FE7-4E4A-841C-56D06E201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59" y="904875"/>
            <a:ext cx="5868000" cy="360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EDF319BD-1F74-4394-8CA4-93AFBB899E27}"/>
              </a:ext>
            </a:extLst>
          </p:cNvPr>
          <p:cNvSpPr txBox="1">
            <a:spLocks/>
          </p:cNvSpPr>
          <p:nvPr/>
        </p:nvSpPr>
        <p:spPr>
          <a:xfrm>
            <a:off x="139959" y="0"/>
            <a:ext cx="1037272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UI 12-1 Basic Course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구매 내역 선택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-&gt;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구매 상품 리스트 출력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962653C-527C-4FCB-F8AF-89754AF7A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321" y="2784171"/>
            <a:ext cx="6491158" cy="380649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387234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4">
            <a:extLst>
              <a:ext uri="{FF2B5EF4-FFF2-40B4-BE49-F238E27FC236}">
                <a16:creationId xmlns:a16="http://schemas.microsoft.com/office/drawing/2014/main" id="{8657CA92-58BC-485A-8E17-2A39066954D5}"/>
              </a:ext>
            </a:extLst>
          </p:cNvPr>
          <p:cNvSpPr txBox="1">
            <a:spLocks/>
          </p:cNvSpPr>
          <p:nvPr/>
        </p:nvSpPr>
        <p:spPr>
          <a:xfrm>
            <a:off x="139959" y="0"/>
            <a:ext cx="1037272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UI 12-2 Extension 1 :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구매 내역 조회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-&gt;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구매 만족도 평가 선택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E9915F-8F7F-43D8-9E80-E3F703784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46" y="827330"/>
            <a:ext cx="11026588" cy="566950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96055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2B3FD-8BEB-4664-AFA5-F8D76B10B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1) Requirement List</a:t>
            </a:r>
            <a:endParaRPr lang="ko-KR" altLang="en-US" sz="36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BB6165C-0335-4870-BE2D-46DE75EB6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221912"/>
              </p:ext>
            </p:extLst>
          </p:nvPr>
        </p:nvGraphicFramePr>
        <p:xfrm>
          <a:off x="404813" y="1124125"/>
          <a:ext cx="11382374" cy="5436064"/>
        </p:xfrm>
        <a:graphic>
          <a:graphicData uri="http://schemas.openxmlformats.org/drawingml/2006/table">
            <a:tbl>
              <a:tblPr/>
              <a:tblGrid>
                <a:gridCol w="449863">
                  <a:extLst>
                    <a:ext uri="{9D8B030D-6E8A-4147-A177-3AD203B41FA5}">
                      <a16:colId xmlns:a16="http://schemas.microsoft.com/office/drawing/2014/main" val="946317878"/>
                    </a:ext>
                  </a:extLst>
                </a:gridCol>
                <a:gridCol w="7500759">
                  <a:extLst>
                    <a:ext uri="{9D8B030D-6E8A-4147-A177-3AD203B41FA5}">
                      <a16:colId xmlns:a16="http://schemas.microsoft.com/office/drawing/2014/main" val="3409563180"/>
                    </a:ext>
                  </a:extLst>
                </a:gridCol>
                <a:gridCol w="2209484">
                  <a:extLst>
                    <a:ext uri="{9D8B030D-6E8A-4147-A177-3AD203B41FA5}">
                      <a16:colId xmlns:a16="http://schemas.microsoft.com/office/drawing/2014/main" val="2245628697"/>
                    </a:ext>
                  </a:extLst>
                </a:gridCol>
                <a:gridCol w="1222268">
                  <a:extLst>
                    <a:ext uri="{9D8B030D-6E8A-4147-A177-3AD203B41FA5}">
                      <a16:colId xmlns:a16="http://schemas.microsoft.com/office/drawing/2014/main" val="763267195"/>
                    </a:ext>
                  </a:extLst>
                </a:gridCol>
              </a:tblGrid>
              <a:tr h="4453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Requirement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Use case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functional/non-functional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079808"/>
                  </a:ext>
                </a:extLst>
              </a:tr>
              <a:tr h="4453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사이트의 사용 권한을 얻기 위해 자신의 기본정보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이름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주민번호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주소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이메일 등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과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ID/Password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를 입력하여 회원 가입을 한다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회원가입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functional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8467468"/>
                  </a:ext>
                </a:extLst>
              </a:tr>
              <a:tr h="4453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등록된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ID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와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password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로 사이트에 로그인한다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로그인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functional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4773469"/>
                  </a:ext>
                </a:extLst>
              </a:tr>
              <a:tr h="4453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사이트에서 로그아웃 할 수 있다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로그아웃 시 프로그램이 자동으로 종료된다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로그아웃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functional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3860388"/>
                  </a:ext>
                </a:extLst>
              </a:tr>
              <a:tr h="4453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4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사이트에서 탈퇴할 수 있다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탈퇴와 동시에 시스템의 사용 권한은 소멸된다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탈퇴 시에 프로그램이 자동으로 종료된다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회원탈퇴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functional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2794614"/>
                  </a:ext>
                </a:extLst>
              </a:tr>
              <a:tr h="4453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5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프로그램이 종료된다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프로그램 종료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functional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8172377"/>
                  </a:ext>
                </a:extLst>
              </a:tr>
              <a:tr h="4453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6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판매를 원하는 의류를 사이트에 등록할 수 있다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등록 시 상품명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제작회사명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가격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수량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판매 종료일 등의 정보를 입력해야 한다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판매 의류 등록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functional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5407873"/>
                  </a:ext>
                </a:extLst>
              </a:tr>
              <a:tr h="4453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판매 중인 상품 리스트나 판매 완료된 상품 리스트를 조회할 수 있다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판매 상품 조회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functional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2691192"/>
                  </a:ext>
                </a:extLst>
              </a:tr>
              <a:tr h="9827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8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자신이 등록한 판매 중인 의류 상품 리스트를 조회할 수 있다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각 상품에 대한 상품명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제작회사명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가격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수량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판매 종료일을 출력한다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이때 상품명의 오름차순으로 정렬하여 출력한다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조회 후 추가로 판매 의류 등록을 할 수 있다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판매 중인 상품 리스트 조회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functional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5349669"/>
                  </a:ext>
                </a:extLst>
              </a:tr>
              <a:tr h="8906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9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판매 완료한 의류 상품 리스트를 조회할 수 있다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판매 완료한 상품은 판매 종료일이 지났거나 남은 수량이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0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이 된 상품을 의미한다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각 상품에 대한 상품명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제작회사명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가격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판매된 수량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평균 구매 만족도를 출력한다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이때 상품명의 오름차순으로 정렬하여 출력한다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판매 완료된 상품 리스트 조회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functional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1952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87927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4">
            <a:extLst>
              <a:ext uri="{FF2B5EF4-FFF2-40B4-BE49-F238E27FC236}">
                <a16:creationId xmlns:a16="http://schemas.microsoft.com/office/drawing/2014/main" id="{8657CA92-58BC-485A-8E17-2A39066954D5}"/>
              </a:ext>
            </a:extLst>
          </p:cNvPr>
          <p:cNvSpPr txBox="1">
            <a:spLocks/>
          </p:cNvSpPr>
          <p:nvPr/>
        </p:nvSpPr>
        <p:spPr>
          <a:xfrm>
            <a:off x="139959" y="0"/>
            <a:ext cx="1037272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UI 12-2 Extension 2 :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구매 내역 조회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-&gt;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환불 신청 선택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1E4E7B-137D-E066-4448-215DF67A6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0" y="904875"/>
            <a:ext cx="11137900" cy="572673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005025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>
            <a:extLst>
              <a:ext uri="{FF2B5EF4-FFF2-40B4-BE49-F238E27FC236}">
                <a16:creationId xmlns:a16="http://schemas.microsoft.com/office/drawing/2014/main" id="{16313396-875F-43C1-8D53-C646821AD8C0}"/>
              </a:ext>
            </a:extLst>
          </p:cNvPr>
          <p:cNvSpPr txBox="1">
            <a:spLocks/>
          </p:cNvSpPr>
          <p:nvPr/>
        </p:nvSpPr>
        <p:spPr>
          <a:xfrm>
            <a:off x="139959" y="0"/>
            <a:ext cx="1037272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Description 13.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구매 만족도 평가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75FBFC-343D-44F9-A876-32FA1FBD4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78" y="1516379"/>
            <a:ext cx="11162243" cy="433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680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4">
            <a:extLst>
              <a:ext uri="{FF2B5EF4-FFF2-40B4-BE49-F238E27FC236}">
                <a16:creationId xmlns:a16="http://schemas.microsoft.com/office/drawing/2014/main" id="{8657CA92-58BC-485A-8E17-2A39066954D5}"/>
              </a:ext>
            </a:extLst>
          </p:cNvPr>
          <p:cNvSpPr txBox="1">
            <a:spLocks/>
          </p:cNvSpPr>
          <p:nvPr/>
        </p:nvSpPr>
        <p:spPr>
          <a:xfrm>
            <a:off x="139959" y="0"/>
            <a:ext cx="1037272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UI 13-1 Basic Course :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구매 내역 조회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-&gt;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구매 만족도 평가 선택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E7C50D-0166-C995-135F-8C219EA15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39" y="2238374"/>
            <a:ext cx="5819806" cy="32158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1C319B9-3ADA-6188-70DC-CA015DFAA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38374"/>
            <a:ext cx="5502147" cy="321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88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>
            <a:extLst>
              <a:ext uri="{FF2B5EF4-FFF2-40B4-BE49-F238E27FC236}">
                <a16:creationId xmlns:a16="http://schemas.microsoft.com/office/drawing/2014/main" id="{16313396-875F-43C1-8D53-C646821AD8C0}"/>
              </a:ext>
            </a:extLst>
          </p:cNvPr>
          <p:cNvSpPr txBox="1">
            <a:spLocks/>
          </p:cNvSpPr>
          <p:nvPr/>
        </p:nvSpPr>
        <p:spPr>
          <a:xfrm>
            <a:off x="139959" y="0"/>
            <a:ext cx="1037272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Description 14.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환불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신청</a:t>
            </a:r>
          </a:p>
        </p:txBody>
      </p:sp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9173B2FD-E769-41D9-8634-48CB1A1183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1539712"/>
              </p:ext>
            </p:extLst>
          </p:nvPr>
        </p:nvGraphicFramePr>
        <p:xfrm>
          <a:off x="331917" y="1479550"/>
          <a:ext cx="11528166" cy="49611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Document" r:id="rId3" imgW="5731988" imgH="2466809" progId="Word.Document.12">
                  <p:embed/>
                </p:oleObj>
              </mc:Choice>
              <mc:Fallback>
                <p:oleObj name="Document" r:id="rId3" imgW="5731988" imgH="246680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1917" y="1479550"/>
                        <a:ext cx="11528166" cy="49611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9937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4">
            <a:extLst>
              <a:ext uri="{FF2B5EF4-FFF2-40B4-BE49-F238E27FC236}">
                <a16:creationId xmlns:a16="http://schemas.microsoft.com/office/drawing/2014/main" id="{8657CA92-58BC-485A-8E17-2A39066954D5}"/>
              </a:ext>
            </a:extLst>
          </p:cNvPr>
          <p:cNvSpPr txBox="1">
            <a:spLocks/>
          </p:cNvSpPr>
          <p:nvPr/>
        </p:nvSpPr>
        <p:spPr>
          <a:xfrm>
            <a:off x="139959" y="0"/>
            <a:ext cx="1037272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UI 14-1 Basic Course :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환불 신청 완료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구입 후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4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주가 지나지 않은 상품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endParaRPr lang="ko-KR" altLang="en-US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370F87-8CB1-78A2-20F1-9BD47D226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22" y="1009650"/>
            <a:ext cx="5994092" cy="308196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1D8FF31-ABF0-2F48-5E41-87DEC7D46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158" y="3429000"/>
            <a:ext cx="5951220" cy="32995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787031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4">
            <a:extLst>
              <a:ext uri="{FF2B5EF4-FFF2-40B4-BE49-F238E27FC236}">
                <a16:creationId xmlns:a16="http://schemas.microsoft.com/office/drawing/2014/main" id="{6DEF6C15-D589-494E-BF0C-E688C2DEEC02}"/>
              </a:ext>
            </a:extLst>
          </p:cNvPr>
          <p:cNvSpPr txBox="1">
            <a:spLocks/>
          </p:cNvSpPr>
          <p:nvPr/>
        </p:nvSpPr>
        <p:spPr>
          <a:xfrm>
            <a:off x="139959" y="0"/>
            <a:ext cx="1037272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UI 14-2 Alternative Course :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환불 신청 실패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구입 후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4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주가 지난 상품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ED10A2-938D-97F9-FEDB-6FE2A3A83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59" y="1772450"/>
            <a:ext cx="5762548" cy="33130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078C38F-EFB9-18CC-CAFD-80D82AD00D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749" y="1772451"/>
            <a:ext cx="6161129" cy="331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19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4">
            <a:extLst>
              <a:ext uri="{FF2B5EF4-FFF2-40B4-BE49-F238E27FC236}">
                <a16:creationId xmlns:a16="http://schemas.microsoft.com/office/drawing/2014/main" id="{AF18AA50-98D3-45F7-AE3C-3AF64DC82C8D}"/>
              </a:ext>
            </a:extLst>
          </p:cNvPr>
          <p:cNvSpPr txBox="1">
            <a:spLocks/>
          </p:cNvSpPr>
          <p:nvPr/>
        </p:nvSpPr>
        <p:spPr>
          <a:xfrm>
            <a:off x="139959" y="0"/>
            <a:ext cx="1037272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Description 15.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구매 내역 삭제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E38D79-3A6E-4ABC-99AC-7538128E8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77" y="1789557"/>
            <a:ext cx="11490445" cy="366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725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C4480CE-091C-418B-B070-504E21075C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0" r="3567"/>
          <a:stretch/>
        </p:blipFill>
        <p:spPr>
          <a:xfrm>
            <a:off x="119126" y="1779599"/>
            <a:ext cx="5905340" cy="32988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533EE1-6751-41D3-A66E-2C6637AFDD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7" r="3460"/>
          <a:stretch/>
        </p:blipFill>
        <p:spPr>
          <a:xfrm>
            <a:off x="6096000" y="1779599"/>
            <a:ext cx="5905340" cy="32988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제목 4">
            <a:extLst>
              <a:ext uri="{FF2B5EF4-FFF2-40B4-BE49-F238E27FC236}">
                <a16:creationId xmlns:a16="http://schemas.microsoft.com/office/drawing/2014/main" id="{A10B5FE3-17E2-453D-B100-FEA9AD50CBE1}"/>
              </a:ext>
            </a:extLst>
          </p:cNvPr>
          <p:cNvSpPr txBox="1">
            <a:spLocks/>
          </p:cNvSpPr>
          <p:nvPr/>
        </p:nvSpPr>
        <p:spPr>
          <a:xfrm>
            <a:off x="139959" y="0"/>
            <a:ext cx="1037272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UI 15-1 Basic Course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구매 내역 삭제 완료</a:t>
            </a:r>
          </a:p>
        </p:txBody>
      </p:sp>
    </p:spTree>
    <p:extLst>
      <p:ext uri="{BB962C8B-B14F-4D97-AF65-F5344CB8AC3E}">
        <p14:creationId xmlns:p14="http://schemas.microsoft.com/office/powerpoint/2010/main" val="35412582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29FCC1A-FF8D-4437-A1DE-2798AB2C5D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" r="3685"/>
          <a:stretch/>
        </p:blipFill>
        <p:spPr>
          <a:xfrm>
            <a:off x="67904" y="1780200"/>
            <a:ext cx="5966229" cy="32976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F876A44-4E87-4C27-9C57-7CAA19A0DA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" r="4783"/>
          <a:stretch/>
        </p:blipFill>
        <p:spPr>
          <a:xfrm>
            <a:off x="6113929" y="1780200"/>
            <a:ext cx="5966229" cy="32976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제목 4">
            <a:extLst>
              <a:ext uri="{FF2B5EF4-FFF2-40B4-BE49-F238E27FC236}">
                <a16:creationId xmlns:a16="http://schemas.microsoft.com/office/drawing/2014/main" id="{292A6B0B-56E2-4070-87C4-FCF03BF8954F}"/>
              </a:ext>
            </a:extLst>
          </p:cNvPr>
          <p:cNvSpPr txBox="1">
            <a:spLocks/>
          </p:cNvSpPr>
          <p:nvPr/>
        </p:nvSpPr>
        <p:spPr>
          <a:xfrm>
            <a:off x="139959" y="0"/>
            <a:ext cx="10372725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UI 15-2 Alternative Course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구매 내역 삭제 불가</a:t>
            </a:r>
          </a:p>
        </p:txBody>
      </p:sp>
    </p:spTree>
    <p:extLst>
      <p:ext uri="{BB962C8B-B14F-4D97-AF65-F5344CB8AC3E}">
        <p14:creationId xmlns:p14="http://schemas.microsoft.com/office/powerpoint/2010/main" val="1770200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2B3FD-8BEB-4664-AFA5-F8D76B10B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1) Requirement List</a:t>
            </a:r>
            <a:endParaRPr lang="ko-KR" altLang="en-US" sz="3600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8CE2F34-3059-4859-A615-64D010D56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298684"/>
              </p:ext>
            </p:extLst>
          </p:nvPr>
        </p:nvGraphicFramePr>
        <p:xfrm>
          <a:off x="404813" y="1151962"/>
          <a:ext cx="11382374" cy="5327406"/>
        </p:xfrm>
        <a:graphic>
          <a:graphicData uri="http://schemas.openxmlformats.org/drawingml/2006/table">
            <a:tbl>
              <a:tblPr/>
              <a:tblGrid>
                <a:gridCol w="449862">
                  <a:extLst>
                    <a:ext uri="{9D8B030D-6E8A-4147-A177-3AD203B41FA5}">
                      <a16:colId xmlns:a16="http://schemas.microsoft.com/office/drawing/2014/main" val="221636168"/>
                    </a:ext>
                  </a:extLst>
                </a:gridCol>
                <a:gridCol w="7576261">
                  <a:extLst>
                    <a:ext uri="{9D8B030D-6E8A-4147-A177-3AD203B41FA5}">
                      <a16:colId xmlns:a16="http://schemas.microsoft.com/office/drawing/2014/main" val="136384105"/>
                    </a:ext>
                  </a:extLst>
                </a:gridCol>
                <a:gridCol w="2133982">
                  <a:extLst>
                    <a:ext uri="{9D8B030D-6E8A-4147-A177-3AD203B41FA5}">
                      <a16:colId xmlns:a16="http://schemas.microsoft.com/office/drawing/2014/main" val="781954951"/>
                    </a:ext>
                  </a:extLst>
                </a:gridCol>
                <a:gridCol w="1222269">
                  <a:extLst>
                    <a:ext uri="{9D8B030D-6E8A-4147-A177-3AD203B41FA5}">
                      <a16:colId xmlns:a16="http://schemas.microsoft.com/office/drawing/2014/main" val="1763158892"/>
                    </a:ext>
                  </a:extLst>
                </a:gridCol>
              </a:tblGrid>
              <a:tr h="4419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Requirement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Use case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functional/non-functional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07627"/>
                  </a:ext>
                </a:extLst>
              </a:tr>
              <a:tr h="115157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10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검색 조건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상품명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평균 구매만족도 중에 하나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을 선택하여 입력하면 이에 해당하는 상품 리스트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상품명 및 평균 구매만족도 포함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를 출력한다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이때 상품명의 오름차순으로 정렬하여 출력한다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 검색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functional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6824576"/>
                  </a:ext>
                </a:extLst>
              </a:tr>
              <a:tr h="12039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11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 검색 후 구매를 원하는 상품을 선택하면 해당 상품의 상세한 정보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판매자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상품명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제작회사명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가격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남은 수량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판매 종료일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평균 구매만족도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가 출력되며 즉시 구매 할 수 있다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 구매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functional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2497455"/>
                  </a:ext>
                </a:extLst>
              </a:tr>
              <a:tr h="5059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12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구매 내역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상품명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제작회사명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판매자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가격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평균 구매만족도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구매일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을 조회할 수 있다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이때 상품명의 오름차순으로 정렬하여 출력한다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구매내역 조회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functional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9213987"/>
                  </a:ext>
                </a:extLst>
              </a:tr>
              <a:tr h="5059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13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조회된 구매 내역 중에서 상품을 선택하여 구매 만족도를 평가할 수 있다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구매 만족도 평가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functional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9403346"/>
                  </a:ext>
                </a:extLst>
              </a:tr>
              <a:tr h="5059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14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조회된 구매 내역 중에서 상품을 선택하여 구입 후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4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주가 지나지 않은 상품의 경우 환불을 신청할 수 있다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 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환불 신청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functional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2113569"/>
                  </a:ext>
                </a:extLst>
              </a:tr>
              <a:tr h="5059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15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환불 신청이 완료되는 경우 택배사에 자동으로 물품 수거 신청이 요청된다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물품 수거 신청 요청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functional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2854298"/>
                  </a:ext>
                </a:extLst>
              </a:tr>
              <a:tr h="5059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16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구매 내역 중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개월이 지난 구매 거래내역부터 임의로 삭제가 가능하며 그 이전의 거래내역은 임의로 삭제가 불가능하다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또한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6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개월이 지난 거래내역은 자동으로 삭제된다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구매 내역 삭제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functional</a:t>
                      </a:r>
                    </a:p>
                  </a:txBody>
                  <a:tcPr marL="4705" marR="4705" marT="470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988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7795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CFDE6B8F-1674-4BC4-AF99-A5D460DEB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2) Actor Descriptions</a:t>
            </a:r>
            <a:endParaRPr lang="ko-KR" altLang="en-US" sz="3600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DFA164D-0773-4F48-BE32-38DC13FF3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251161"/>
              </p:ext>
            </p:extLst>
          </p:nvPr>
        </p:nvGraphicFramePr>
        <p:xfrm>
          <a:off x="310393" y="1241571"/>
          <a:ext cx="11476794" cy="5278489"/>
        </p:xfrm>
        <a:graphic>
          <a:graphicData uri="http://schemas.openxmlformats.org/drawingml/2006/table">
            <a:tbl>
              <a:tblPr/>
              <a:tblGrid>
                <a:gridCol w="2111151">
                  <a:extLst>
                    <a:ext uri="{9D8B030D-6E8A-4147-A177-3AD203B41FA5}">
                      <a16:colId xmlns:a16="http://schemas.microsoft.com/office/drawing/2014/main" val="3530585239"/>
                    </a:ext>
                  </a:extLst>
                </a:gridCol>
                <a:gridCol w="9365643">
                  <a:extLst>
                    <a:ext uri="{9D8B030D-6E8A-4147-A177-3AD203B41FA5}">
                      <a16:colId xmlns:a16="http://schemas.microsoft.com/office/drawing/2014/main" val="858606318"/>
                    </a:ext>
                  </a:extLst>
                </a:gridCol>
              </a:tblGrid>
              <a:tr h="4856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Actor</a:t>
                      </a:r>
                    </a:p>
                  </a:txBody>
                  <a:tcPr marL="5689" marR="5689" marT="568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Description</a:t>
                      </a:r>
                    </a:p>
                  </a:txBody>
                  <a:tcPr marL="5689" marR="5689" marT="568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352287"/>
                  </a:ext>
                </a:extLst>
              </a:tr>
              <a:tr h="47928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사용자</a:t>
                      </a:r>
                    </a:p>
                  </a:txBody>
                  <a:tcPr marL="5689" marR="5689" marT="568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시스템에 접근하고자 하는 임의의 사용자를 의미한다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 가입을 통해 사용 권한을 얻어 회원이 된다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</a:t>
                      </a:r>
                    </a:p>
                  </a:txBody>
                  <a:tcPr marL="5689" marR="5689" marT="568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8391772"/>
                  </a:ext>
                </a:extLst>
              </a:tr>
              <a:tr h="4792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사용자는 사용 권한을 얻기 위해 자신의 기본정보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이름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주민번호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주소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이메일 등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와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ID/Password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를 입력하여 회원 가입을 해야 한다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</a:t>
                      </a:r>
                    </a:p>
                  </a:txBody>
                  <a:tcPr marL="5689" marR="5689" marT="568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311377"/>
                  </a:ext>
                </a:extLst>
              </a:tr>
              <a:tr h="4792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사용자는 회원가입 시 등록한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ID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와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password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로 사이트에 로그인이 가능하며 로그인을 해야 시스템에 접속하여 기능을 사용할 수 있다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</a:t>
                      </a:r>
                    </a:p>
                  </a:txBody>
                  <a:tcPr marL="5689" marR="5689" marT="568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3146455"/>
                  </a:ext>
                </a:extLst>
              </a:tr>
              <a:tr h="47928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</a:t>
                      </a:r>
                    </a:p>
                  </a:txBody>
                  <a:tcPr marL="5689" marR="5689" marT="568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로그인을 통해 인증된 사용자를 의미한다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구매와 판매 등의 기능을 모두 사용할 수 있다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</a:t>
                      </a:r>
                    </a:p>
                  </a:txBody>
                  <a:tcPr marL="5689" marR="5689" marT="568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8824408"/>
                  </a:ext>
                </a:extLst>
              </a:tr>
              <a:tr h="4792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회원은 사이트에서 로그아웃 할 수 있다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</a:t>
                      </a:r>
                    </a:p>
                  </a:txBody>
                  <a:tcPr marL="5689" marR="5689" marT="568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7683633"/>
                  </a:ext>
                </a:extLst>
              </a:tr>
              <a:tr h="4792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회원은 사이트에서 탈퇴할 수 있다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탈퇴와 동시에 시스템의 사용 권한은 소멸된다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</a:t>
                      </a:r>
                    </a:p>
                  </a:txBody>
                  <a:tcPr marL="5689" marR="5689" marT="568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9986807"/>
                  </a:ext>
                </a:extLst>
              </a:tr>
              <a:tr h="479286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판매자</a:t>
                      </a:r>
                    </a:p>
                  </a:txBody>
                  <a:tcPr marL="5689" marR="5689" marT="568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판매의 기능을 사용하는 회원을 의미한다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</a:t>
                      </a:r>
                    </a:p>
                  </a:txBody>
                  <a:tcPr marL="5689" marR="5689" marT="568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712999"/>
                  </a:ext>
                </a:extLst>
              </a:tr>
              <a:tr h="4792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판매자는 판매하려는 의류를 상품명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제작회사명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가격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수량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판매 종료일 등의 정보를 입력하여 등록한다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</a:t>
                      </a:r>
                    </a:p>
                  </a:txBody>
                  <a:tcPr marL="5689" marR="5689" marT="568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5071383"/>
                  </a:ext>
                </a:extLst>
              </a:tr>
              <a:tr h="4792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판매자는 자신이 등록하여 판매 중인 의류 상품 리스트를 조회한다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 </a:t>
                      </a:r>
                    </a:p>
                  </a:txBody>
                  <a:tcPr marL="5689" marR="5689" marT="568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481908"/>
                  </a:ext>
                </a:extLst>
              </a:tr>
              <a:tr h="4792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판매자는 자신이 판매 완료한 의류 상품 리스트를 조회한다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 </a:t>
                      </a:r>
                    </a:p>
                  </a:txBody>
                  <a:tcPr marL="5689" marR="5689" marT="568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63926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5478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2B3FD-8BEB-4664-AFA5-F8D76B10B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2) Actor Descriptions</a:t>
            </a:r>
            <a:endParaRPr lang="ko-KR" altLang="en-US" sz="36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CF4F6C9-2328-41B4-99A4-A7D0471C56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955416"/>
              </p:ext>
            </p:extLst>
          </p:nvPr>
        </p:nvGraphicFramePr>
        <p:xfrm>
          <a:off x="319089" y="1241426"/>
          <a:ext cx="11468098" cy="5175249"/>
        </p:xfrm>
        <a:graphic>
          <a:graphicData uri="http://schemas.openxmlformats.org/drawingml/2006/table">
            <a:tbl>
              <a:tblPr/>
              <a:tblGrid>
                <a:gridCol w="2144711">
                  <a:extLst>
                    <a:ext uri="{9D8B030D-6E8A-4147-A177-3AD203B41FA5}">
                      <a16:colId xmlns:a16="http://schemas.microsoft.com/office/drawing/2014/main" val="322636909"/>
                    </a:ext>
                  </a:extLst>
                </a:gridCol>
                <a:gridCol w="9323387">
                  <a:extLst>
                    <a:ext uri="{9D8B030D-6E8A-4147-A177-3AD203B41FA5}">
                      <a16:colId xmlns:a16="http://schemas.microsoft.com/office/drawing/2014/main" val="1213018266"/>
                    </a:ext>
                  </a:extLst>
                </a:gridCol>
              </a:tblGrid>
              <a:tr h="4168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Actor</a:t>
                      </a:r>
                    </a:p>
                  </a:txBody>
                  <a:tcPr marL="5689" marR="5689" marT="568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Description</a:t>
                      </a:r>
                    </a:p>
                  </a:txBody>
                  <a:tcPr marL="5689" marR="5689" marT="568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633297"/>
                  </a:ext>
                </a:extLst>
              </a:tr>
              <a:tr h="474398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구매자</a:t>
                      </a:r>
                    </a:p>
                  </a:txBody>
                  <a:tcPr marL="5689" marR="5689" marT="568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구매의 기능을 사용하는 회원을 의미한다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</a:t>
                      </a:r>
                    </a:p>
                  </a:txBody>
                  <a:tcPr marL="5689" marR="5689" marT="568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5189347"/>
                  </a:ext>
                </a:extLst>
              </a:tr>
              <a:tr h="4743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구매자는 검색 조건을 선택하여 입력하고 이에 해당하는 상품 리스트를 조회한다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</a:t>
                      </a:r>
                    </a:p>
                  </a:txBody>
                  <a:tcPr marL="5689" marR="5689" marT="568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9206603"/>
                  </a:ext>
                </a:extLst>
              </a:tr>
              <a:tr h="416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구매자는 검색 후 구매를 원하는 상품을 선택하면 해당 상품의 상세한 정보를 조회하고 즉시 구매 할 수 있다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</a:t>
                      </a:r>
                    </a:p>
                  </a:txBody>
                  <a:tcPr marL="5689" marR="5689" marT="568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2110360"/>
                  </a:ext>
                </a:extLst>
              </a:tr>
              <a:tr h="416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구매자는 자신의 구매 내역을 조회할 수 있다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 </a:t>
                      </a:r>
                    </a:p>
                  </a:txBody>
                  <a:tcPr marL="5689" marR="5689" marT="568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8465051"/>
                  </a:ext>
                </a:extLst>
              </a:tr>
              <a:tr h="6469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구매자는 조회된 구매 내역의 상품에 대하여 구매만족도를 평가할 수 있고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구입 후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4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주가 지나지 않은 상품의 경우 환불을 신청할 수 있다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</a:t>
                      </a:r>
                    </a:p>
                  </a:txBody>
                  <a:tcPr marL="5689" marR="5689" marT="568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473015"/>
                  </a:ext>
                </a:extLst>
              </a:tr>
              <a:tr h="6469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구매자는 구매 내역 중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개월이 지난 구매 거래내역부터 임의로 삭제가 가능하며 그 이전의 거래내역은 임의로 삭제가 불가능하다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 </a:t>
                      </a:r>
                    </a:p>
                  </a:txBody>
                  <a:tcPr marL="5689" marR="5689" marT="568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9917171"/>
                  </a:ext>
                </a:extLst>
              </a:tr>
              <a:tr h="4168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환불 신청 완료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event</a:t>
                      </a:r>
                    </a:p>
                  </a:txBody>
                  <a:tcPr marL="5689" marR="5689" marT="568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환불 신청이 완료되는 경우 택배사에 자동으로 물품 수거 신청이 요청된다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</a:t>
                      </a:r>
                    </a:p>
                  </a:txBody>
                  <a:tcPr marL="5689" marR="5689" marT="568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2840960"/>
                  </a:ext>
                </a:extLst>
              </a:tr>
              <a:tr h="8481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택배사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5689" marR="5689" marT="568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요청된 물품 수거 신청을 받아 처리한다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</a:t>
                      </a:r>
                    </a:p>
                  </a:txBody>
                  <a:tcPr marL="5689" marR="5689" marT="568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1995077"/>
                  </a:ext>
                </a:extLst>
              </a:tr>
              <a:tr h="4168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구매 내역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6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개월 경과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event</a:t>
                      </a:r>
                    </a:p>
                  </a:txBody>
                  <a:tcPr marL="5689" marR="5689" marT="568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구매 내역 중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6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개월이 지났을 때 해당 구매 내역은 자동으로 삭제된다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.</a:t>
                      </a:r>
                    </a:p>
                  </a:txBody>
                  <a:tcPr marL="5689" marR="5689" marT="5689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0711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1258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2B3FD-8BEB-4664-AFA5-F8D76B10B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05" y="10653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3) </a:t>
            </a:r>
            <a:r>
              <a:rPr lang="en-US" altLang="ko-KR" sz="3600" dirty="0" err="1"/>
              <a:t>Usecase</a:t>
            </a:r>
            <a:r>
              <a:rPr lang="en-US" altLang="ko-KR" sz="3600" dirty="0"/>
              <a:t> </a:t>
            </a:r>
            <a:br>
              <a:rPr lang="en-US" altLang="ko-KR" sz="3600" dirty="0"/>
            </a:br>
            <a:r>
              <a:rPr lang="en-US" altLang="ko-KR" sz="3600" dirty="0"/>
              <a:t>		Diagram</a:t>
            </a:r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50A8D1-9059-4C11-BB97-C1E3C333C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552" y="336550"/>
            <a:ext cx="7706737" cy="6184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2FAA9B-46A8-4CA3-89C9-B93B2AA8C96F}"/>
              </a:ext>
            </a:extLst>
          </p:cNvPr>
          <p:cNvSpPr txBox="1"/>
          <p:nvPr/>
        </p:nvSpPr>
        <p:spPr>
          <a:xfrm>
            <a:off x="559711" y="1322930"/>
            <a:ext cx="2823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 UML tool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: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Star UML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0902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814</TotalTime>
  <Words>1474</Words>
  <Application>Microsoft Office PowerPoint</Application>
  <PresentationFormat>와이드스크린</PresentationFormat>
  <Paragraphs>204</Paragraphs>
  <Slides>58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5" baseType="lpstr">
      <vt:lpstr>Noto Sans KR</vt:lpstr>
      <vt:lpstr>Noto Sans KR Light</vt:lpstr>
      <vt:lpstr>맑은 고딕</vt:lpstr>
      <vt:lpstr>Arial</vt:lpstr>
      <vt:lpstr>Wingdings</vt:lpstr>
      <vt:lpstr>Office 테마</vt:lpstr>
      <vt:lpstr>Microsoft Word 문서</vt:lpstr>
      <vt:lpstr>소프트웨어 공학 프로젝트 </vt:lpstr>
      <vt:lpstr>목차</vt:lpstr>
      <vt:lpstr>1. 역할 분담</vt:lpstr>
      <vt:lpstr>PowerPoint 프레젠테이션</vt:lpstr>
      <vt:lpstr>1) Requirement List</vt:lpstr>
      <vt:lpstr>1) Requirement List</vt:lpstr>
      <vt:lpstr>2) Actor Descriptions</vt:lpstr>
      <vt:lpstr>2) Actor Descriptions</vt:lpstr>
      <vt:lpstr>3) Usecase    Diagram</vt:lpstr>
      <vt:lpstr>4) UI screen design &amp; Use case descriptions</vt:lpstr>
      <vt:lpstr>Description 1. 회원가입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회원가입</dc:title>
  <dc:creator>예린 채</dc:creator>
  <cp:lastModifiedBy>예린 채</cp:lastModifiedBy>
  <cp:revision>28</cp:revision>
  <dcterms:created xsi:type="dcterms:W3CDTF">2022-05-01T12:22:18Z</dcterms:created>
  <dcterms:modified xsi:type="dcterms:W3CDTF">2022-05-02T03:10:35Z</dcterms:modified>
</cp:coreProperties>
</file>